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5"/>
    <p:sldMasterId id="2147483700" r:id="rId6"/>
    <p:sldMasterId id="2147483701" r:id="rId7"/>
    <p:sldMasterId id="2147483702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  <p:sldId id="309" r:id="rId63"/>
    <p:sldId id="310" r:id="rId64"/>
    <p:sldId id="311" r:id="rId65"/>
    <p:sldId id="312" r:id="rId66"/>
    <p:sldId id="313" r:id="rId67"/>
    <p:sldId id="314" r:id="rId68"/>
    <p:sldId id="315" r:id="rId69"/>
    <p:sldId id="316" r:id="rId70"/>
    <p:sldId id="317" r:id="rId71"/>
    <p:sldId id="318" r:id="rId72"/>
    <p:sldId id="319" r:id="rId73"/>
    <p:sldId id="320" r:id="rId74"/>
    <p:sldId id="321" r:id="rId75"/>
    <p:sldId id="322" r:id="rId76"/>
    <p:sldId id="323" r:id="rId77"/>
    <p:sldId id="324" r:id="rId78"/>
    <p:sldId id="325" r:id="rId79"/>
    <p:sldId id="326" r:id="rId80"/>
    <p:sldId id="327" r:id="rId81"/>
    <p:sldId id="328" r:id="rId82"/>
    <p:sldId id="329" r:id="rId83"/>
    <p:sldId id="330" r:id="rId84"/>
    <p:sldId id="331" r:id="rId85"/>
    <p:sldId id="332" r:id="rId86"/>
    <p:sldId id="333" r:id="rId87"/>
    <p:sldId id="334" r:id="rId88"/>
    <p:sldId id="335" r:id="rId89"/>
    <p:sldId id="336" r:id="rId90"/>
    <p:sldId id="337" r:id="rId91"/>
    <p:sldId id="338" r:id="rId92"/>
    <p:sldId id="339" r:id="rId93"/>
    <p:sldId id="340" r:id="rId94"/>
    <p:sldId id="341" r:id="rId95"/>
    <p:sldId id="342" r:id="rId96"/>
    <p:sldId id="343" r:id="rId97"/>
    <p:sldId id="344" r:id="rId98"/>
    <p:sldId id="345" r:id="rId99"/>
    <p:sldId id="346" r:id="rId100"/>
    <p:sldId id="347" r:id="rId101"/>
    <p:sldId id="348" r:id="rId102"/>
    <p:sldId id="349" r:id="rId103"/>
    <p:sldId id="350" r:id="rId104"/>
    <p:sldId id="351" r:id="rId105"/>
    <p:sldId id="352" r:id="rId106"/>
    <p:sldId id="353" r:id="rId107"/>
    <p:sldId id="354" r:id="rId108"/>
    <p:sldId id="355" r:id="rId109"/>
    <p:sldId id="356" r:id="rId110"/>
    <p:sldId id="357" r:id="rId111"/>
    <p:sldId id="358" r:id="rId112"/>
    <p:sldId id="359" r:id="rId113"/>
    <p:sldId id="360" r:id="rId114"/>
    <p:sldId id="361" r:id="rId115"/>
    <p:sldId id="362" r:id="rId116"/>
    <p:sldId id="363" r:id="rId117"/>
    <p:sldId id="364" r:id="rId118"/>
    <p:sldId id="365" r:id="rId119"/>
    <p:sldId id="366" r:id="rId120"/>
    <p:sldId id="367" r:id="rId121"/>
    <p:sldId id="368" r:id="rId122"/>
    <p:sldId id="369" r:id="rId123"/>
    <p:sldId id="370" r:id="rId124"/>
    <p:sldId id="371" r:id="rId125"/>
    <p:sldId id="372" r:id="rId126"/>
    <p:sldId id="373" r:id="rId127"/>
    <p:sldId id="374" r:id="rId128"/>
    <p:sldId id="375" r:id="rId129"/>
    <p:sldId id="376" r:id="rId130"/>
    <p:sldId id="377" r:id="rId131"/>
    <p:sldId id="378" r:id="rId132"/>
    <p:sldId id="379" r:id="rId133"/>
    <p:sldId id="380" r:id="rId134"/>
    <p:sldId id="381" r:id="rId135"/>
    <p:sldId id="382" r:id="rId136"/>
    <p:sldId id="383" r:id="rId137"/>
    <p:sldId id="384" r:id="rId138"/>
    <p:sldId id="385" r:id="rId139"/>
    <p:sldId id="386" r:id="rId140"/>
  </p:sldIdLst>
  <p:sldSz cy="5143500" cx="9144000"/>
  <p:notesSz cx="6858000" cy="9144000"/>
  <p:embeddedFontLst>
    <p:embeddedFont>
      <p:font typeface="Bubbler One"/>
      <p:regular r:id="rId141"/>
    </p:embeddedFont>
    <p:embeddedFont>
      <p:font typeface="Proxima Nova"/>
      <p:regular r:id="rId142"/>
      <p:bold r:id="rId143"/>
      <p:italic r:id="rId144"/>
      <p:boldItalic r:id="rId145"/>
    </p:embeddedFont>
    <p:embeddedFont>
      <p:font typeface="Helvetica Neue"/>
      <p:regular r:id="rId146"/>
      <p:bold r:id="rId147"/>
      <p:italic r:id="rId148"/>
      <p:boldItalic r:id="rId149"/>
    </p:embeddedFont>
    <p:embeddedFont>
      <p:font typeface="Roboto Mono"/>
      <p:regular r:id="rId150"/>
      <p:bold r:id="rId151"/>
      <p:italic r:id="rId152"/>
      <p:boldItalic r:id="rId153"/>
    </p:embeddedFont>
    <p:embeddedFont>
      <p:font typeface="Open Sans"/>
      <p:regular r:id="rId154"/>
      <p:bold r:id="rId155"/>
      <p:italic r:id="rId156"/>
      <p:boldItalic r:id="rId1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82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E9A2E5F-B46D-41F3-9139-EF23578CBBC9}">
  <a:tblStyle styleId="{1E9A2E5F-B46D-41F3-9139-EF23578CBB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82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107" Type="http://schemas.openxmlformats.org/officeDocument/2006/relationships/slide" Target="slides/slide98.xml"/><Relationship Id="rId106" Type="http://schemas.openxmlformats.org/officeDocument/2006/relationships/slide" Target="slides/slide97.xml"/><Relationship Id="rId105" Type="http://schemas.openxmlformats.org/officeDocument/2006/relationships/slide" Target="slides/slide96.xml"/><Relationship Id="rId104" Type="http://schemas.openxmlformats.org/officeDocument/2006/relationships/slide" Target="slides/slide95.xml"/><Relationship Id="rId109" Type="http://schemas.openxmlformats.org/officeDocument/2006/relationships/slide" Target="slides/slide100.xml"/><Relationship Id="rId108" Type="http://schemas.openxmlformats.org/officeDocument/2006/relationships/slide" Target="slides/slide99.xml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9" Type="http://schemas.openxmlformats.org/officeDocument/2006/relationships/slide" Target="slides/slide40.xml"/><Relationship Id="rId103" Type="http://schemas.openxmlformats.org/officeDocument/2006/relationships/slide" Target="slides/slide94.xml"/><Relationship Id="rId102" Type="http://schemas.openxmlformats.org/officeDocument/2006/relationships/slide" Target="slides/slide93.xml"/><Relationship Id="rId101" Type="http://schemas.openxmlformats.org/officeDocument/2006/relationships/slide" Target="slides/slide92.xml"/><Relationship Id="rId100" Type="http://schemas.openxmlformats.org/officeDocument/2006/relationships/slide" Target="slides/slide91.xml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33" Type="http://schemas.openxmlformats.org/officeDocument/2006/relationships/slide" Target="slides/slide24.xml"/><Relationship Id="rId32" Type="http://schemas.openxmlformats.org/officeDocument/2006/relationships/slide" Target="slides/slide23.xml"/><Relationship Id="rId35" Type="http://schemas.openxmlformats.org/officeDocument/2006/relationships/slide" Target="slides/slide26.xml"/><Relationship Id="rId34" Type="http://schemas.openxmlformats.org/officeDocument/2006/relationships/slide" Target="slides/slide25.xml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129" Type="http://schemas.openxmlformats.org/officeDocument/2006/relationships/slide" Target="slides/slide120.xml"/><Relationship Id="rId128" Type="http://schemas.openxmlformats.org/officeDocument/2006/relationships/slide" Target="slides/slide119.xml"/><Relationship Id="rId127" Type="http://schemas.openxmlformats.org/officeDocument/2006/relationships/slide" Target="slides/slide118.xml"/><Relationship Id="rId126" Type="http://schemas.openxmlformats.org/officeDocument/2006/relationships/slide" Target="slides/slide117.xml"/><Relationship Id="rId26" Type="http://schemas.openxmlformats.org/officeDocument/2006/relationships/slide" Target="slides/slide17.xml"/><Relationship Id="rId121" Type="http://schemas.openxmlformats.org/officeDocument/2006/relationships/slide" Target="slides/slide112.xml"/><Relationship Id="rId25" Type="http://schemas.openxmlformats.org/officeDocument/2006/relationships/slide" Target="slides/slide16.xml"/><Relationship Id="rId120" Type="http://schemas.openxmlformats.org/officeDocument/2006/relationships/slide" Target="slides/slide111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125" Type="http://schemas.openxmlformats.org/officeDocument/2006/relationships/slide" Target="slides/slide116.xml"/><Relationship Id="rId29" Type="http://schemas.openxmlformats.org/officeDocument/2006/relationships/slide" Target="slides/slide20.xml"/><Relationship Id="rId124" Type="http://schemas.openxmlformats.org/officeDocument/2006/relationships/slide" Target="slides/slide115.xml"/><Relationship Id="rId123" Type="http://schemas.openxmlformats.org/officeDocument/2006/relationships/slide" Target="slides/slide114.xml"/><Relationship Id="rId122" Type="http://schemas.openxmlformats.org/officeDocument/2006/relationships/slide" Target="slides/slide113.xml"/><Relationship Id="rId95" Type="http://schemas.openxmlformats.org/officeDocument/2006/relationships/slide" Target="slides/slide86.xml"/><Relationship Id="rId94" Type="http://schemas.openxmlformats.org/officeDocument/2006/relationships/slide" Target="slides/slide85.xml"/><Relationship Id="rId97" Type="http://schemas.openxmlformats.org/officeDocument/2006/relationships/slide" Target="slides/slide88.xml"/><Relationship Id="rId96" Type="http://schemas.openxmlformats.org/officeDocument/2006/relationships/slide" Target="slides/slide87.xml"/><Relationship Id="rId11" Type="http://schemas.openxmlformats.org/officeDocument/2006/relationships/slide" Target="slides/slide2.xml"/><Relationship Id="rId99" Type="http://schemas.openxmlformats.org/officeDocument/2006/relationships/slide" Target="slides/slide90.xml"/><Relationship Id="rId10" Type="http://schemas.openxmlformats.org/officeDocument/2006/relationships/slide" Target="slides/slide1.xml"/><Relationship Id="rId98" Type="http://schemas.openxmlformats.org/officeDocument/2006/relationships/slide" Target="slides/slide89.xml"/><Relationship Id="rId13" Type="http://schemas.openxmlformats.org/officeDocument/2006/relationships/slide" Target="slides/slide4.xml"/><Relationship Id="rId12" Type="http://schemas.openxmlformats.org/officeDocument/2006/relationships/slide" Target="slides/slide3.xml"/><Relationship Id="rId91" Type="http://schemas.openxmlformats.org/officeDocument/2006/relationships/slide" Target="slides/slide82.xml"/><Relationship Id="rId90" Type="http://schemas.openxmlformats.org/officeDocument/2006/relationships/slide" Target="slides/slide81.xml"/><Relationship Id="rId93" Type="http://schemas.openxmlformats.org/officeDocument/2006/relationships/slide" Target="slides/slide84.xml"/><Relationship Id="rId92" Type="http://schemas.openxmlformats.org/officeDocument/2006/relationships/slide" Target="slides/slide83.xml"/><Relationship Id="rId118" Type="http://schemas.openxmlformats.org/officeDocument/2006/relationships/slide" Target="slides/slide109.xml"/><Relationship Id="rId117" Type="http://schemas.openxmlformats.org/officeDocument/2006/relationships/slide" Target="slides/slide108.xml"/><Relationship Id="rId116" Type="http://schemas.openxmlformats.org/officeDocument/2006/relationships/slide" Target="slides/slide107.xml"/><Relationship Id="rId115" Type="http://schemas.openxmlformats.org/officeDocument/2006/relationships/slide" Target="slides/slide106.xml"/><Relationship Id="rId119" Type="http://schemas.openxmlformats.org/officeDocument/2006/relationships/slide" Target="slides/slide110.xml"/><Relationship Id="rId15" Type="http://schemas.openxmlformats.org/officeDocument/2006/relationships/slide" Target="slides/slide6.xml"/><Relationship Id="rId110" Type="http://schemas.openxmlformats.org/officeDocument/2006/relationships/slide" Target="slides/slide101.xml"/><Relationship Id="rId14" Type="http://schemas.openxmlformats.org/officeDocument/2006/relationships/slide" Target="slides/slide5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14" Type="http://schemas.openxmlformats.org/officeDocument/2006/relationships/slide" Target="slides/slide105.xml"/><Relationship Id="rId18" Type="http://schemas.openxmlformats.org/officeDocument/2006/relationships/slide" Target="slides/slide9.xml"/><Relationship Id="rId113" Type="http://schemas.openxmlformats.org/officeDocument/2006/relationships/slide" Target="slides/slide104.xml"/><Relationship Id="rId112" Type="http://schemas.openxmlformats.org/officeDocument/2006/relationships/slide" Target="slides/slide103.xml"/><Relationship Id="rId111" Type="http://schemas.openxmlformats.org/officeDocument/2006/relationships/slide" Target="slides/slide102.xml"/><Relationship Id="rId84" Type="http://schemas.openxmlformats.org/officeDocument/2006/relationships/slide" Target="slides/slide75.xml"/><Relationship Id="rId83" Type="http://schemas.openxmlformats.org/officeDocument/2006/relationships/slide" Target="slides/slide74.xml"/><Relationship Id="rId86" Type="http://schemas.openxmlformats.org/officeDocument/2006/relationships/slide" Target="slides/slide77.xml"/><Relationship Id="rId85" Type="http://schemas.openxmlformats.org/officeDocument/2006/relationships/slide" Target="slides/slide76.xml"/><Relationship Id="rId88" Type="http://schemas.openxmlformats.org/officeDocument/2006/relationships/slide" Target="slides/slide79.xml"/><Relationship Id="rId150" Type="http://schemas.openxmlformats.org/officeDocument/2006/relationships/font" Target="fonts/RobotoMono-regular.fntdata"/><Relationship Id="rId87" Type="http://schemas.openxmlformats.org/officeDocument/2006/relationships/slide" Target="slides/slide78.xml"/><Relationship Id="rId89" Type="http://schemas.openxmlformats.org/officeDocument/2006/relationships/slide" Target="slides/slide80.xml"/><Relationship Id="rId80" Type="http://schemas.openxmlformats.org/officeDocument/2006/relationships/slide" Target="slides/slide71.xml"/><Relationship Id="rId82" Type="http://schemas.openxmlformats.org/officeDocument/2006/relationships/slide" Target="slides/slide73.xml"/><Relationship Id="rId81" Type="http://schemas.openxmlformats.org/officeDocument/2006/relationships/slide" Target="slides/slide72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149" Type="http://schemas.openxmlformats.org/officeDocument/2006/relationships/font" Target="fonts/HelveticaNeue-boldItalic.fntdata"/><Relationship Id="rId4" Type="http://schemas.openxmlformats.org/officeDocument/2006/relationships/tableStyles" Target="tableStyles.xml"/><Relationship Id="rId148" Type="http://schemas.openxmlformats.org/officeDocument/2006/relationships/font" Target="fonts/HelveticaNeue-italic.fntdata"/><Relationship Id="rId9" Type="http://schemas.openxmlformats.org/officeDocument/2006/relationships/notesMaster" Target="notesMasters/notesMaster1.xml"/><Relationship Id="rId143" Type="http://schemas.openxmlformats.org/officeDocument/2006/relationships/font" Target="fonts/ProximaNova-bold.fntdata"/><Relationship Id="rId142" Type="http://schemas.openxmlformats.org/officeDocument/2006/relationships/font" Target="fonts/ProximaNova-regular.fntdata"/><Relationship Id="rId141" Type="http://schemas.openxmlformats.org/officeDocument/2006/relationships/font" Target="fonts/BubblerOne-regular.fntdata"/><Relationship Id="rId140" Type="http://schemas.openxmlformats.org/officeDocument/2006/relationships/slide" Target="slides/slide131.xml"/><Relationship Id="rId5" Type="http://schemas.openxmlformats.org/officeDocument/2006/relationships/slideMaster" Target="slideMasters/slideMaster1.xml"/><Relationship Id="rId147" Type="http://schemas.openxmlformats.org/officeDocument/2006/relationships/font" Target="fonts/HelveticaNeue-bold.fntdata"/><Relationship Id="rId6" Type="http://schemas.openxmlformats.org/officeDocument/2006/relationships/slideMaster" Target="slideMasters/slideMaster2.xml"/><Relationship Id="rId146" Type="http://schemas.openxmlformats.org/officeDocument/2006/relationships/font" Target="fonts/HelveticaNeue-regular.fntdata"/><Relationship Id="rId7" Type="http://schemas.openxmlformats.org/officeDocument/2006/relationships/slideMaster" Target="slideMasters/slideMaster3.xml"/><Relationship Id="rId145" Type="http://schemas.openxmlformats.org/officeDocument/2006/relationships/font" Target="fonts/ProximaNova-boldItalic.fntdata"/><Relationship Id="rId8" Type="http://schemas.openxmlformats.org/officeDocument/2006/relationships/slideMaster" Target="slideMasters/slideMaster4.xml"/><Relationship Id="rId144" Type="http://schemas.openxmlformats.org/officeDocument/2006/relationships/font" Target="fonts/ProximaNova-italic.fntdata"/><Relationship Id="rId73" Type="http://schemas.openxmlformats.org/officeDocument/2006/relationships/slide" Target="slides/slide64.xml"/><Relationship Id="rId72" Type="http://schemas.openxmlformats.org/officeDocument/2006/relationships/slide" Target="slides/slide63.xml"/><Relationship Id="rId75" Type="http://schemas.openxmlformats.org/officeDocument/2006/relationships/slide" Target="slides/slide66.xml"/><Relationship Id="rId74" Type="http://schemas.openxmlformats.org/officeDocument/2006/relationships/slide" Target="slides/slide65.xml"/><Relationship Id="rId77" Type="http://schemas.openxmlformats.org/officeDocument/2006/relationships/slide" Target="slides/slide68.xml"/><Relationship Id="rId76" Type="http://schemas.openxmlformats.org/officeDocument/2006/relationships/slide" Target="slides/slide67.xml"/><Relationship Id="rId79" Type="http://schemas.openxmlformats.org/officeDocument/2006/relationships/slide" Target="slides/slide70.xml"/><Relationship Id="rId78" Type="http://schemas.openxmlformats.org/officeDocument/2006/relationships/slide" Target="slides/slide69.xml"/><Relationship Id="rId71" Type="http://schemas.openxmlformats.org/officeDocument/2006/relationships/slide" Target="slides/slide62.xml"/><Relationship Id="rId70" Type="http://schemas.openxmlformats.org/officeDocument/2006/relationships/slide" Target="slides/slide61.xml"/><Relationship Id="rId139" Type="http://schemas.openxmlformats.org/officeDocument/2006/relationships/slide" Target="slides/slide130.xml"/><Relationship Id="rId138" Type="http://schemas.openxmlformats.org/officeDocument/2006/relationships/slide" Target="slides/slide129.xml"/><Relationship Id="rId137" Type="http://schemas.openxmlformats.org/officeDocument/2006/relationships/slide" Target="slides/slide128.xml"/><Relationship Id="rId132" Type="http://schemas.openxmlformats.org/officeDocument/2006/relationships/slide" Target="slides/slide123.xml"/><Relationship Id="rId131" Type="http://schemas.openxmlformats.org/officeDocument/2006/relationships/slide" Target="slides/slide122.xml"/><Relationship Id="rId130" Type="http://schemas.openxmlformats.org/officeDocument/2006/relationships/slide" Target="slides/slide121.xml"/><Relationship Id="rId136" Type="http://schemas.openxmlformats.org/officeDocument/2006/relationships/slide" Target="slides/slide127.xml"/><Relationship Id="rId135" Type="http://schemas.openxmlformats.org/officeDocument/2006/relationships/slide" Target="slides/slide126.xml"/><Relationship Id="rId134" Type="http://schemas.openxmlformats.org/officeDocument/2006/relationships/slide" Target="slides/slide125.xml"/><Relationship Id="rId133" Type="http://schemas.openxmlformats.org/officeDocument/2006/relationships/slide" Target="slides/slide124.xml"/><Relationship Id="rId62" Type="http://schemas.openxmlformats.org/officeDocument/2006/relationships/slide" Target="slides/slide53.xml"/><Relationship Id="rId61" Type="http://schemas.openxmlformats.org/officeDocument/2006/relationships/slide" Target="slides/slide52.xml"/><Relationship Id="rId64" Type="http://schemas.openxmlformats.org/officeDocument/2006/relationships/slide" Target="slides/slide55.xml"/><Relationship Id="rId63" Type="http://schemas.openxmlformats.org/officeDocument/2006/relationships/slide" Target="slides/slide54.xml"/><Relationship Id="rId66" Type="http://schemas.openxmlformats.org/officeDocument/2006/relationships/slide" Target="slides/slide57.xml"/><Relationship Id="rId65" Type="http://schemas.openxmlformats.org/officeDocument/2006/relationships/slide" Target="slides/slide56.xml"/><Relationship Id="rId68" Type="http://schemas.openxmlformats.org/officeDocument/2006/relationships/slide" Target="slides/slide59.xml"/><Relationship Id="rId67" Type="http://schemas.openxmlformats.org/officeDocument/2006/relationships/slide" Target="slides/slide58.xml"/><Relationship Id="rId60" Type="http://schemas.openxmlformats.org/officeDocument/2006/relationships/slide" Target="slides/slide51.xml"/><Relationship Id="rId69" Type="http://schemas.openxmlformats.org/officeDocument/2006/relationships/slide" Target="slides/slide60.xml"/><Relationship Id="rId51" Type="http://schemas.openxmlformats.org/officeDocument/2006/relationships/slide" Target="slides/slide42.xml"/><Relationship Id="rId50" Type="http://schemas.openxmlformats.org/officeDocument/2006/relationships/slide" Target="slides/slide41.xml"/><Relationship Id="rId53" Type="http://schemas.openxmlformats.org/officeDocument/2006/relationships/slide" Target="slides/slide44.xml"/><Relationship Id="rId52" Type="http://schemas.openxmlformats.org/officeDocument/2006/relationships/slide" Target="slides/slide43.xml"/><Relationship Id="rId55" Type="http://schemas.openxmlformats.org/officeDocument/2006/relationships/slide" Target="slides/slide46.xml"/><Relationship Id="rId54" Type="http://schemas.openxmlformats.org/officeDocument/2006/relationships/slide" Target="slides/slide45.xml"/><Relationship Id="rId57" Type="http://schemas.openxmlformats.org/officeDocument/2006/relationships/slide" Target="slides/slide48.xml"/><Relationship Id="rId56" Type="http://schemas.openxmlformats.org/officeDocument/2006/relationships/slide" Target="slides/slide47.xml"/><Relationship Id="rId59" Type="http://schemas.openxmlformats.org/officeDocument/2006/relationships/slide" Target="slides/slide50.xml"/><Relationship Id="rId154" Type="http://schemas.openxmlformats.org/officeDocument/2006/relationships/font" Target="fonts/OpenSans-regular.fntdata"/><Relationship Id="rId58" Type="http://schemas.openxmlformats.org/officeDocument/2006/relationships/slide" Target="slides/slide49.xml"/><Relationship Id="rId153" Type="http://schemas.openxmlformats.org/officeDocument/2006/relationships/font" Target="fonts/RobotoMono-boldItalic.fntdata"/><Relationship Id="rId152" Type="http://schemas.openxmlformats.org/officeDocument/2006/relationships/font" Target="fonts/RobotoMono-italic.fntdata"/><Relationship Id="rId151" Type="http://schemas.openxmlformats.org/officeDocument/2006/relationships/font" Target="fonts/RobotoMono-bold.fntdata"/><Relationship Id="rId157" Type="http://schemas.openxmlformats.org/officeDocument/2006/relationships/font" Target="fonts/OpenSans-boldItalic.fntdata"/><Relationship Id="rId156" Type="http://schemas.openxmlformats.org/officeDocument/2006/relationships/font" Target="fonts/OpenSans-italic.fntdata"/><Relationship Id="rId155" Type="http://schemas.openxmlformats.org/officeDocument/2006/relationships/font" Target="fonts/OpenSans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gi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2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3.png>
</file>

<file path=ppt/media/image74.png>
</file>

<file path=ppt/media/image75.png>
</file>

<file path=ppt/media/image76.gif>
</file>

<file path=ppt/media/image77.png>
</file>

<file path=ppt/media/image78.png>
</file>

<file path=ppt/media/image79.gif>
</file>

<file path=ppt/media/image8.gif>
</file>

<file path=ppt/media/image80.gif>
</file>

<file path=ppt/media/image81.png>
</file>

<file path=ppt/media/image82.png>
</file>

<file path=ppt/media/image83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ss-tricks.com/snippets/css/a-guide-to-flexbox/" TargetMode="Externa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ss-tricks.com/snippets/css/a-guide-to-flexbox/" TargetMode="Externa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ss-tricks.com/snippets/css/a-guide-to-flexbox/" TargetMode="Externa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uilttoadapt.io/intro-to-the-8-point-grid-system-d2573cde8632" TargetMode="Externa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ab7189ded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ab7189dedf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22a51ca17b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22a51ca17b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2ad0108b3ae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g2ad0108b3ae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6cde467d40_0_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g6cde467d40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2ab7189dedf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2ab7189dedf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2ad0108b3ae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2ad0108b3ae_0_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6cb2a23e62_0_3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g6cb2a23e62_0_3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6cb2a23e62_0_3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g6cb2a23e62_0_3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6cb2a23e62_0_3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g6cb2a23e62_0_3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2ab7189dedf_0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2ab7189dedf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6cde467d40_0_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g6cde467d40_0_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6cb2a23e62_0_3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g6cb2a23e62_0_3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c95af2a566_0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2021-w0-* is the new syntax</a:t>
            </a:r>
            <a:endParaRPr/>
          </a:p>
        </p:txBody>
      </p:sp>
      <p:sp>
        <p:nvSpPr>
          <p:cNvPr id="288" name="Google Shape;288;g1c95af2a566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2ab7189dedf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2ab7189dedf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g6cb2a23e62_0_3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g6cb2a23e62_0_3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g1c95af2a566_1_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g1c95af2a566_1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6cb2a23e62_0_4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tl;dr: w3schools bad</a:t>
            </a:r>
            <a:endParaRPr/>
          </a:p>
        </p:txBody>
      </p:sp>
      <p:sp>
        <p:nvSpPr>
          <p:cNvPr id="1320" name="Google Shape;1320;g6cb2a23e62_0_4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6cb2a23e62_0_4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tl;dr: w3schools bad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g6cb2a23e62_0_4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6cde467d40_0_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Worthwhile read: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https://css-tricks.com/snippets/css/a-guide-to-flexbox/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g6cde467d40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0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g6cb2a23e62_0_4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g6cb2a23e62_0_4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6cb2a23e62_0_4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ask students for which flex attribute to edit</a:t>
            </a:r>
            <a:endParaRPr/>
          </a:p>
        </p:txBody>
      </p:sp>
      <p:sp>
        <p:nvSpPr>
          <p:cNvPr id="1350" name="Google Shape;1350;g6cb2a23e62_0_4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6cb2a23e62_0_50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g6cb2a23e62_0_5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6cb2a23e62_0_5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g6cb2a23e62_0_5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09edadc7ea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09edadc7ea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2ab7189dedf_0_6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2ab7189dedf_0_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6cb2a23e62_0_5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Hint: </a:t>
            </a:r>
            <a:r>
              <a:rPr lang="en-US" u="sng">
                <a:solidFill>
                  <a:schemeClr val="hlink"/>
                </a:solidFill>
                <a:hlinkClick r:id="rId2"/>
              </a:rPr>
              <a:t>https://css-tricks.com/snippets/css/a-guide-to-flexbox/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g6cb2a23e62_0_5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6cb2a23e62_0_4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g6cb2a23e62_0_4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6cb2a23e62_0_5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g6cb2a23e62_0_5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6cb2a23e62_0_5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g6cb2a23e62_0_5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6cde467d40_0_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https://css-tricks.com/snippets/css/a-guide-to-flexbox/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Hint: What’s a container here? What’s a subcontainer.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 Flex Grow</a:t>
            </a:r>
            <a:endParaRPr/>
          </a:p>
        </p:txBody>
      </p:sp>
      <p:sp>
        <p:nvSpPr>
          <p:cNvPr id="1432" name="Google Shape;1432;g6cde467d40_0_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6cb2a23e62_0_5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g6cb2a23e62_0_5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96:notes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honestly we did a lot</a:t>
            </a:r>
            <a:endParaRPr/>
          </a:p>
        </p:txBody>
      </p:sp>
      <p:sp>
        <p:nvSpPr>
          <p:cNvPr id="1446" name="Google Shape;1446;p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6cb2a23e62_0_5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g6cb2a23e62_0_5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6cde467d40_0_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7" name="Google Shape;1457;g6cde467d40_0_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9edadc7e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9edadc7e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6cb2a23e62_0_5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g6cb2a23e62_0_5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g2d7736df88d_1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8" name="Google Shape;1468;g2d7736df88d_1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c95af2a566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c95af2a566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09edadc7e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09edadc7e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09edadc7e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09edadc7e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cf79318c7_0_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6cf79318c7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09edadc7ea_0_1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09edadc7ea_0_1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6cf79318c7_0_1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6cf79318c7_0_1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76:notes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</a:pPr>
            <a:r>
              <a:t/>
            </a:r>
            <a:endParaRPr/>
          </a:p>
        </p:txBody>
      </p:sp>
      <p:sp>
        <p:nvSpPr>
          <p:cNvPr id="219" name="Google Shape;219;p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6cb2a23e62_0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may seem like a lot but let’s break it down into HTML/CSS components</a:t>
            </a:r>
            <a:endParaRPr/>
          </a:p>
        </p:txBody>
      </p:sp>
      <p:sp>
        <p:nvSpPr>
          <p:cNvPr id="346" name="Google Shape;346;g6cb2a23e62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a4dd33de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a4dd33de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ab7189dedf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ab7189dedf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b2d60c981f_0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b2d60c981f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6cde467d40_0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Although this may not look like our catbook right now, it is! It is simply the catbook’s content without any styling (css) applied to it. </a:t>
            </a:r>
            <a:endParaRPr/>
          </a:p>
        </p:txBody>
      </p:sp>
      <p:sp>
        <p:nvSpPr>
          <p:cNvPr id="407" name="Google Shape;407;g6cde467d40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58a47ca025975e2d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Although this may not look like our catbook right now, it is! It is simply the catbook’s content without any styling (css) applied to it. </a:t>
            </a:r>
            <a:endParaRPr/>
          </a:p>
        </p:txBody>
      </p:sp>
      <p:sp>
        <p:nvSpPr>
          <p:cNvPr id="414" name="Google Shape;414;g58a47ca025975e2d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6cf79318c7_0_1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is just so that you guys will catch up to what step I’m doing while coding…we can talk about what these commands mean later but tldr: git reset </a:t>
            </a:r>
            <a:r>
              <a:rPr lang="en-US"/>
              <a:t>--hard clears all changes and git checkout get you to a specific step</a:t>
            </a:r>
            <a:endParaRPr/>
          </a:p>
        </p:txBody>
      </p:sp>
      <p:sp>
        <p:nvSpPr>
          <p:cNvPr id="420" name="Google Shape;420;g6cf79318c7_0_1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ab7189dedf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2ab7189dedf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ab7189dedf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2ab7189dedf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ab7189dedf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ab7189dedf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c18751d70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c18751d70_0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ab7189dedf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ab7189dedf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ab7189dedf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ab7189dedf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ab7189dedf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ab7189dedf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ab7189ded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ab7189ded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22a51ca17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22a51ca17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ab7189dedf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ab7189dedf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ab7189dedf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ab7189dedf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22a51ca17b_0_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is just so that you guys will catch up to what step I’m doing while coding…we can talk about what these commands mean later but tldr: git reset --hard clears all changes and git checkout get you to a specific step</a:t>
            </a:r>
            <a:endParaRPr/>
          </a:p>
        </p:txBody>
      </p:sp>
      <p:sp>
        <p:nvSpPr>
          <p:cNvPr id="500" name="Google Shape;500;g322a51ca17b_0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ab7189dedf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2ab7189dedf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cf79318c7_0_1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g6cf79318c7_0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cf79318c7_0_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6cf79318c7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ab7189dedf_0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ab7189dedf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6cb2a23e62_0_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g6cb2a23e62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6cde467d40_0_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g6cde467d40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6cb2a23e62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g6cb2a23e62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6cb2a23e62_0_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g6cb2a23e62_0_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6cb2a23e62_0_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g6cb2a23e62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2ab7189dedf_0_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2ab7189dedf_0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6cb2a23e62_0_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g6cb2a23e62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6cde467d40_0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g6cde467d40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1c986b0eed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g1c986b0eed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6cf79318c7_0_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6cf79318c7_0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b32b70ae97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gb32b70ae97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6cb2a23e62_0_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g6cb2a23e62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1c95af2a566_1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Divided by sections </a:t>
            </a:r>
            <a:endParaRPr/>
          </a:p>
        </p:txBody>
      </p:sp>
      <p:sp>
        <p:nvSpPr>
          <p:cNvPr id="662" name="Google Shape;662;g1c95af2a566_1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2ab7189dedf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2ab7189dedf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6cde467d40_0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g6cde467d40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6cb2a23e62_0_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g6cb2a23e62_0_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c8960d585f_0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g1c8960d585f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6cb2a23e62_0_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g6cb2a23e62_0_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6cb2a23e62_0_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g6cb2a23e62_0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2ab7189dedf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2ab7189dedf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cf79318c7_0_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6cf79318c7_0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6cde467d40_0_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g6cde467d40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6cb2a23e62_0_1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g6cb2a23e62_0_1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6cb2a23e62_0_1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g6cb2a23e62_0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6cb2a23e62_0_1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g6cb2a23e62_0_1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6cb2a23e62_0_1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Define variables in :root; to be noted: this isn’t actually styling anything it’s just defining variables</a:t>
            </a:r>
            <a:endParaRPr/>
          </a:p>
        </p:txBody>
      </p:sp>
      <p:sp>
        <p:nvSpPr>
          <p:cNvPr id="808" name="Google Shape;808;g6cb2a23e62_0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cb2a23e62_0_15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variable names MUST begin with the double dash</a:t>
            </a:r>
            <a:endParaRPr/>
          </a:p>
        </p:txBody>
      </p:sp>
      <p:sp>
        <p:nvSpPr>
          <p:cNvPr id="818" name="Google Shape;818;g6cb2a23e62_0_1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6cb2a23e62_0_1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names MUST begin with the double dash</a:t>
            </a:r>
            <a:endParaRPr/>
          </a:p>
        </p:txBody>
      </p:sp>
      <p:sp>
        <p:nvSpPr>
          <p:cNvPr id="828" name="Google Shape;828;g6cb2a23e62_0_1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6cb2a23e62_0_1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names MUST begin with the double dash</a:t>
            </a:r>
            <a:endParaRPr/>
          </a:p>
        </p:txBody>
      </p:sp>
      <p:sp>
        <p:nvSpPr>
          <p:cNvPr id="836" name="Google Shape;836;g6cb2a23e62_0_1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cb2a23e62_0_1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g6cb2a23e62_0_1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2a51ca17b_0_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g322a51ca17b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78:notes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was done earlier today</a:t>
            </a:r>
            <a:endParaRPr/>
          </a:p>
        </p:txBody>
      </p:sp>
      <p:sp>
        <p:nvSpPr>
          <p:cNvPr id="253" name="Google Shape;253;p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2ab7189dedf_0_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2ab7189dedf_0_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1ee6f920908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1ee6f920908_0_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6cde467d40_0_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g6cde467d40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2d7736df88d_8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2d7736df88d_8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2d7736df88d_8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2d7736df88d_8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2ab7189dedf_0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2ab7189dedf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6cb2a23e62_0_1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g6cb2a23e62_0_1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6cb2a23e62_0_2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g6cb2a23e62_0_2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2ad0108b3ae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2ad0108b3ae_0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6cb2a23e62_0_2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g6cb2a23e62_0_2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cf79318c7_0_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6cf79318c7_0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6cb2a23e62_0_2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g6cb2a23e62_0_2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6cb2a23e62_0_2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g6cb2a23e62_0_2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6cb2a23e62_0_2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g6cb2a23e62_0_2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6cb2a23e62_0_2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g6cb2a23e62_0_2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6cb2a23e62_0_3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</a:pPr>
            <a:r>
              <a:rPr lang="en-US"/>
              <a:t>Padding clears an area around the content, affected by background color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</a:pPr>
            <a:r>
              <a:rPr lang="en-US"/>
              <a:t>Margin is empty area beyond border, completely transparent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g6cb2a23e62_0_3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7bf2d44af9_0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</a:pPr>
            <a:r>
              <a:rPr lang="en-US"/>
              <a:t>Padding clears an area around the content, affected by background color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None/>
            </a:pPr>
            <a:r>
              <a:rPr lang="en-US"/>
              <a:t>Margin is empty area beyond border, completely transparent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g7bf2d44af9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6cb2a23e62_0_2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g6cb2a23e62_0_2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7bf2d44af9_0_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g7bf2d44af9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7bf2d44af9_0_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g7bf2d44af9_0_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g7bf2d44af9_0_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g7bf2d44af9_0_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22a51ca17b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322a51ca17b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7bf2d44af9_0_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g7bf2d44af9_0_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bf2d44af9_0_1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g7bf2d44af9_0_1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7bf2d44af9_0_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g7bf2d44af9_0_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6cb2a23e62_0_2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One approach is we could just assign some px values to create padding space</a:t>
            </a:r>
            <a:endParaRPr/>
          </a:p>
        </p:txBody>
      </p:sp>
      <p:sp>
        <p:nvSpPr>
          <p:cNvPr id="1101" name="Google Shape;1101;g6cb2a23e62_0_2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6cb2a23e62_0_2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One approach is we could just assign some px values to create padding space</a:t>
            </a:r>
            <a:endParaRPr/>
          </a:p>
        </p:txBody>
      </p:sp>
      <p:sp>
        <p:nvSpPr>
          <p:cNvPr id="1113" name="Google Shape;1113;g6cb2a23e62_0_2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g6cb2a23e62_0_3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g6cb2a23e62_0_3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6cb2a23e62_0_3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 we’ll be using something called the 8pt grid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</a:t>
            </a:r>
            <a:r>
              <a:rPr b="1" lang="en-US"/>
              <a:t>isn’t </a:t>
            </a:r>
            <a:r>
              <a:rPr lang="en-US"/>
              <a:t>necessary to use, but it’s a </a:t>
            </a:r>
            <a:r>
              <a:rPr i="1" lang="en-US"/>
              <a:t>really simple way </a:t>
            </a:r>
            <a:r>
              <a:rPr lang="en-US"/>
              <a:t>to organize the visuals of your site</a:t>
            </a:r>
            <a:endParaRPr/>
          </a:p>
        </p:txBody>
      </p:sp>
      <p:sp>
        <p:nvSpPr>
          <p:cNvPr id="1128" name="Google Shape;1128;g6cb2a23e62_0_3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6cb2a23e62_0_2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if you’re interested in more reading about this, there’s a few articles online you can find including this: </a:t>
            </a:r>
            <a:r>
              <a:rPr lang="en-US" u="sng">
                <a:solidFill>
                  <a:schemeClr val="hlink"/>
                </a:solidFill>
                <a:hlinkClick r:id="rId2"/>
              </a:rPr>
              <a:t>https://builttoadapt.io/intro-to-the-8-point-grid-system-d2573cde8632</a:t>
            </a:r>
            <a:endParaRPr/>
          </a:p>
        </p:txBody>
      </p:sp>
      <p:sp>
        <p:nvSpPr>
          <p:cNvPr id="1134" name="Google Shape;1134;g6cb2a23e62_0_2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6cb2a23e62_0_3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We’ve modified it a little bit to be pixels</a:t>
            </a:r>
            <a:endParaRPr/>
          </a:p>
        </p:txBody>
      </p:sp>
      <p:sp>
        <p:nvSpPr>
          <p:cNvPr id="1141" name="Google Shape;1141;g6cb2a23e62_0_3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6cb2a23e62_0_3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We’ve modified it a little bit to be pixels ORDERING&gt;..</a:t>
            </a:r>
            <a:endParaRPr/>
          </a:p>
        </p:txBody>
      </p:sp>
      <p:sp>
        <p:nvSpPr>
          <p:cNvPr id="1148" name="Google Shape;1148;g6cb2a23e62_0_3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96D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800"/>
              <a:buNone/>
              <a:defRPr sz="5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2DAFF"/>
              </a:buClr>
              <a:buSzPts val="3100"/>
              <a:buNone/>
              <a:defRPr sz="3100">
                <a:solidFill>
                  <a:srgbClr val="D2DA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 algn="ctr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 algn="ctr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 algn="ctr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 algn="ctr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 algn="ctr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 algn="ctr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 algn="ctr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 algn="ctr">
              <a:spcBef>
                <a:spcPts val="1800"/>
              </a:spcBef>
              <a:spcAft>
                <a:spcPts val="18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892969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64275" lIns="64275" spcFirstLastPara="1" rIns="64275" wrap="square" tIns="6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6DFF"/>
              </a:buClr>
              <a:buSzPts val="5600"/>
              <a:buNone/>
              <a:defRPr i="0" sz="5600" u="none" cap="none" strike="noStrike">
                <a:solidFill>
                  <a:srgbClr val="396DFF"/>
                </a:solidFill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892969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>
            <a:lvl1pPr indent="-3619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369D"/>
              </a:buClr>
              <a:buSzPts val="2100"/>
              <a:buChar char="●"/>
              <a:defRPr i="0" sz="2100" u="none" cap="none" strike="noStrike">
                <a:solidFill>
                  <a:srgbClr val="0A369D"/>
                </a:solidFill>
              </a:defRPr>
            </a:lvl1pPr>
            <a:lvl2pPr indent="-36195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369D"/>
              </a:buClr>
              <a:buSzPts val="2100"/>
              <a:buChar char="○"/>
              <a:defRPr i="0" sz="2100" u="none" cap="none" strike="noStrike">
                <a:solidFill>
                  <a:srgbClr val="0A369D"/>
                </a:solidFill>
              </a:defRPr>
            </a:lvl2pPr>
            <a:lvl3pPr indent="-36195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369D"/>
              </a:buClr>
              <a:buSzPts val="2100"/>
              <a:buChar char="■"/>
              <a:defRPr i="0" sz="2100" u="none" cap="none" strike="noStrike">
                <a:solidFill>
                  <a:srgbClr val="0A369D"/>
                </a:solidFill>
              </a:defRPr>
            </a:lvl3pPr>
            <a:lvl4pPr indent="-3619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369D"/>
              </a:buClr>
              <a:buSzPts val="2100"/>
              <a:buChar char="●"/>
              <a:defRPr i="0" sz="2100" u="none" cap="none" strike="noStrike">
                <a:solidFill>
                  <a:srgbClr val="0A369D"/>
                </a:solidFill>
              </a:defRPr>
            </a:lvl4pPr>
            <a:lvl5pPr indent="-36195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369D"/>
              </a:buClr>
              <a:buSzPts val="2100"/>
              <a:buChar char="○"/>
              <a:defRPr i="0" sz="2100" u="none" cap="none" strike="noStrike">
                <a:solidFill>
                  <a:srgbClr val="0A369D"/>
                </a:solidFill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2100"/>
              <a:buChar char="■"/>
              <a:defRPr i="0" sz="2100" u="none" cap="none" strike="noStrike">
                <a:solidFill>
                  <a:srgbClr val="0A369D"/>
                </a:solidFill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2100"/>
              <a:buChar char="●"/>
              <a:defRPr i="0" sz="2100" u="none" cap="none" strike="noStrike">
                <a:solidFill>
                  <a:srgbClr val="0A369D"/>
                </a:solidFill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2100"/>
              <a:buChar char="○"/>
              <a:defRPr i="0" sz="2100" u="none" cap="none" strike="noStrike">
                <a:solidFill>
                  <a:srgbClr val="0A369D"/>
                </a:solidFill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2100"/>
              <a:buChar char="■"/>
              <a:defRPr i="0" sz="2100" u="none" cap="none" strike="noStrike">
                <a:solidFill>
                  <a:srgbClr val="0A369D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37983" y="4882307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4275" lIns="64275" spcFirstLastPara="1" rIns="64275" wrap="square" tIns="6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623888" y="3442099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1800"/>
              <a:buNone/>
              <a:defRPr sz="2400">
                <a:solidFill>
                  <a:srgbClr val="0A369D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1500"/>
              <a:buNone/>
              <a:defRPr sz="2000">
                <a:solidFill>
                  <a:srgbClr val="0A369D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1400"/>
              <a:buNone/>
              <a:defRPr sz="1800">
                <a:solidFill>
                  <a:srgbClr val="0A369D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1200"/>
              <a:buNone/>
              <a:defRPr sz="1600">
                <a:solidFill>
                  <a:srgbClr val="0A369D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1200"/>
              <a:buNone/>
              <a:defRPr sz="1600">
                <a:solidFill>
                  <a:srgbClr val="0A369D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1200"/>
              <a:buNone/>
              <a:defRPr sz="1600">
                <a:solidFill>
                  <a:srgbClr val="0A369D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1200"/>
              <a:buNone/>
              <a:defRPr sz="1600">
                <a:solidFill>
                  <a:srgbClr val="0A369D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1200"/>
              <a:buNone/>
              <a:defRPr sz="1600">
                <a:solidFill>
                  <a:srgbClr val="0A369D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A369D"/>
              </a:buClr>
              <a:buSzPts val="1200"/>
              <a:buNone/>
              <a:defRPr sz="1600">
                <a:solidFill>
                  <a:srgbClr val="0A369D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er">
  <p:cSld name="Title - Cent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892969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6DFF"/>
              </a:buClr>
              <a:buSzPts val="5600"/>
              <a:buNone/>
              <a:defRPr i="0" sz="5600" u="none" cap="none" strike="noStrike">
                <a:solidFill>
                  <a:srgbClr val="396DFF"/>
                </a:solidFill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4437983" y="4882307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4437983" y="4882307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Helvetica Neue"/>
              <a:buNone/>
              <a:defRPr b="0" i="0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669727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6DFF"/>
              </a:buClr>
              <a:buSzPts val="5600"/>
              <a:buNone/>
              <a:defRPr>
                <a:solidFill>
                  <a:srgbClr val="396D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669727" y="1366242"/>
            <a:ext cx="78045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2300"/>
              <a:buNone/>
              <a:defRPr sz="3000"/>
            </a:lvl1pPr>
            <a:lvl2pPr indent="-22860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2300"/>
              <a:buNone/>
              <a:defRPr sz="3000"/>
            </a:lvl2pPr>
            <a:lvl3pPr indent="-228600" lvl="2" marL="1371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2300"/>
              <a:buNone/>
              <a:defRPr sz="3000"/>
            </a:lvl3pPr>
            <a:lvl4pPr indent="-228600" lvl="3" marL="1828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2300"/>
              <a:buNone/>
              <a:defRPr sz="3000"/>
            </a:lvl4pPr>
            <a:lvl5pPr indent="-228600" lvl="4" marL="22860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2300"/>
              <a:buNone/>
              <a:defRPr sz="3000"/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type="title"/>
          </p:nvPr>
        </p:nvSpPr>
        <p:spPr>
          <a:xfrm>
            <a:off x="669727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" type="body"/>
          </p:nvPr>
        </p:nvSpPr>
        <p:spPr>
          <a:xfrm>
            <a:off x="628650" y="1369218"/>
            <a:ext cx="3886200" cy="32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>
            <a:lvl1pPr indent="-285750" lvl="0" marL="457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2" type="body"/>
          </p:nvPr>
        </p:nvSpPr>
        <p:spPr>
          <a:xfrm>
            <a:off x="4629150" y="1369218"/>
            <a:ext cx="3886200" cy="32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>
            <a:lvl1pPr indent="-285750" lvl="0" marL="457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96D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800"/>
              <a:buNone/>
              <a:defRPr sz="5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  <p:sp>
        <p:nvSpPr>
          <p:cNvPr id="75" name="Google Shape;7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2DAFF"/>
              </a:buClr>
              <a:buSzPts val="3100"/>
              <a:buNone/>
              <a:defRPr sz="3100">
                <a:solidFill>
                  <a:srgbClr val="D2DA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76" name="Google Shape;7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95458"/>
              </a:buClr>
              <a:buSzPts val="4000"/>
              <a:buNone/>
              <a:defRPr sz="4000">
                <a:solidFill>
                  <a:srgbClr val="F95458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96DFF"/>
              </a:buClr>
              <a:buSzPts val="4000"/>
              <a:buNone/>
              <a:defRPr sz="4000">
                <a:solidFill>
                  <a:srgbClr val="396D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1800"/>
              </a:spcBef>
              <a:spcAft>
                <a:spcPts val="18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800"/>
              </a:spcBef>
              <a:spcAft>
                <a:spcPts val="18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87" name="Google Shape;87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800"/>
              </a:spcBef>
              <a:spcAft>
                <a:spcPts val="18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88" name="Google Shape;8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91" name="Google Shape;9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94" name="Google Shape;94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800"/>
              </a:spcBef>
              <a:spcAft>
                <a:spcPts val="18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95" name="Google Shape;9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5458"/>
              </a:buClr>
              <a:buSzPts val="5300"/>
              <a:buNone/>
              <a:defRPr sz="5300">
                <a:solidFill>
                  <a:srgbClr val="F9545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98" name="Google Shape;9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102" name="Google Shape;102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103" name="Google Shape;103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1800"/>
              </a:spcBef>
              <a:spcAft>
                <a:spcPts val="18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04" name="Google Shape;10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/>
        </p:txBody>
      </p:sp>
      <p:sp>
        <p:nvSpPr>
          <p:cNvPr id="107" name="Google Shape;10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9pPr>
          </a:lstStyle>
          <a:p>
            <a:r>
              <a:t>xx%</a:t>
            </a:r>
          </a:p>
        </p:txBody>
      </p:sp>
      <p:sp>
        <p:nvSpPr>
          <p:cNvPr id="110" name="Google Shape;110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 algn="ctr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 algn="ctr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 algn="ctr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 algn="ctr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 algn="ctr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 algn="ctr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 algn="ctr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 algn="ctr">
              <a:spcBef>
                <a:spcPts val="1800"/>
              </a:spcBef>
              <a:spcAft>
                <a:spcPts val="18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1" name="Google Shape;11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96D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800"/>
              <a:buNone/>
              <a:defRPr sz="5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  <p:sp>
        <p:nvSpPr>
          <p:cNvPr id="121" name="Google Shape;121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2DAFF"/>
              </a:buClr>
              <a:buSzPts val="3100"/>
              <a:buNone/>
              <a:defRPr sz="3100">
                <a:solidFill>
                  <a:srgbClr val="D2DA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122" name="Google Shape;122;p32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1800"/>
              </a:spcBef>
              <a:spcAft>
                <a:spcPts val="18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95458"/>
              </a:buClr>
              <a:buSzPts val="4000"/>
              <a:buNone/>
              <a:defRPr sz="4000">
                <a:solidFill>
                  <a:srgbClr val="F95458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25" name="Google Shape;125;p33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28" name="Google Shape;12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1800"/>
              </a:spcBef>
              <a:spcAft>
                <a:spcPts val="18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9" name="Google Shape;129;p34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32" name="Google Shape;132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800"/>
              </a:spcBef>
              <a:spcAft>
                <a:spcPts val="18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133" name="Google Shape;133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800"/>
              </a:spcBef>
              <a:spcAft>
                <a:spcPts val="18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134" name="Google Shape;134;p35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37" name="Google Shape;137;p36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40" name="Google Shape;140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800"/>
              </a:spcBef>
              <a:spcAft>
                <a:spcPts val="18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141" name="Google Shape;141;p37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5458"/>
              </a:buClr>
              <a:buSzPts val="5300"/>
              <a:buNone/>
              <a:defRPr sz="5300">
                <a:solidFill>
                  <a:srgbClr val="F9545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144" name="Google Shape;144;p38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148" name="Google Shape;148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149" name="Google Shape;149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1800"/>
              </a:spcBef>
              <a:spcAft>
                <a:spcPts val="18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50" name="Google Shape;150;p39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/>
        </p:txBody>
      </p:sp>
      <p:sp>
        <p:nvSpPr>
          <p:cNvPr id="153" name="Google Shape;153;p40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9pPr>
          </a:lstStyle>
          <a:p>
            <a:r>
              <a:t>xx%</a:t>
            </a:r>
          </a:p>
        </p:txBody>
      </p:sp>
      <p:sp>
        <p:nvSpPr>
          <p:cNvPr id="156" name="Google Shape;156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 algn="ctr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 algn="ctr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 algn="ctr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 algn="ctr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 algn="ctr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 algn="ctr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 algn="ctr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 algn="ctr">
              <a:spcBef>
                <a:spcPts val="1800"/>
              </a:spcBef>
              <a:spcAft>
                <a:spcPts val="18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57" name="Google Shape;157;p41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2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800"/>
              </a:spcBef>
              <a:spcAft>
                <a:spcPts val="18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800"/>
              </a:spcBef>
              <a:spcAft>
                <a:spcPts val="18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96DFF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6" name="Google Shape;166;p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2DAFF"/>
              </a:buClr>
              <a:buSzPts val="2800"/>
              <a:buNone/>
              <a:defRPr sz="2800">
                <a:solidFill>
                  <a:srgbClr val="D2DA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7" name="Google Shape;167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95458"/>
              </a:buClr>
              <a:buSzPts val="3600"/>
              <a:buNone/>
              <a:defRPr sz="3600">
                <a:solidFill>
                  <a:srgbClr val="F95458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0" name="Google Shape;170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" name="Google Shape;174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8" name="Google Shape;178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9" name="Google Shape;179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2" name="Google Shape;18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5" name="Google Shape;185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6" name="Google Shape;186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95458"/>
              </a:buClr>
              <a:buSzPts val="4800"/>
              <a:buNone/>
              <a:defRPr sz="4800">
                <a:solidFill>
                  <a:srgbClr val="F9545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" name="Google Shape;189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3" name="Google Shape;193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4" name="Google Shape;194;p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" name="Google Shape;195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8" name="Google Shape;198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1" name="Google Shape;201;p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" name="Google Shape;202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5"/>
          <p:cNvSpPr txBox="1"/>
          <p:nvPr>
            <p:ph type="ctrTitle"/>
          </p:nvPr>
        </p:nvSpPr>
        <p:spPr>
          <a:xfrm>
            <a:off x="311708" y="1125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CC333F"/>
              </a:buClr>
              <a:buSzPts val="6000"/>
              <a:buNone/>
              <a:defRPr sz="6000">
                <a:solidFill>
                  <a:srgbClr val="CC333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Bubbler One"/>
              <a:buNone/>
              <a:defRPr sz="12000">
                <a:latin typeface="Bubbler One"/>
                <a:ea typeface="Bubbler One"/>
                <a:cs typeface="Bubbler One"/>
                <a:sym typeface="Bubbler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Bubbler One"/>
              <a:buNone/>
              <a:defRPr sz="12000">
                <a:latin typeface="Bubbler One"/>
                <a:ea typeface="Bubbler One"/>
                <a:cs typeface="Bubbler One"/>
                <a:sym typeface="Bubbler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Bubbler One"/>
              <a:buNone/>
              <a:defRPr sz="12000">
                <a:latin typeface="Bubbler One"/>
                <a:ea typeface="Bubbler One"/>
                <a:cs typeface="Bubbler One"/>
                <a:sym typeface="Bubbler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Bubbler One"/>
              <a:buNone/>
              <a:defRPr sz="12000">
                <a:latin typeface="Bubbler One"/>
                <a:ea typeface="Bubbler One"/>
                <a:cs typeface="Bubbler One"/>
                <a:sym typeface="Bubbler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Bubbler One"/>
              <a:buNone/>
              <a:defRPr sz="12000">
                <a:latin typeface="Bubbler One"/>
                <a:ea typeface="Bubbler One"/>
                <a:cs typeface="Bubbler One"/>
                <a:sym typeface="Bubbler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Bubbler One"/>
              <a:buNone/>
              <a:defRPr sz="12000">
                <a:latin typeface="Bubbler One"/>
                <a:ea typeface="Bubbler One"/>
                <a:cs typeface="Bubbler One"/>
                <a:sym typeface="Bubbler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Bubbler One"/>
              <a:buNone/>
              <a:defRPr sz="12000">
                <a:latin typeface="Bubbler One"/>
                <a:ea typeface="Bubbler One"/>
                <a:cs typeface="Bubbler One"/>
                <a:sym typeface="Bubbler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Bubbler One"/>
              <a:buNone/>
              <a:defRPr sz="12000">
                <a:latin typeface="Bubbler One"/>
                <a:ea typeface="Bubbler One"/>
                <a:cs typeface="Bubbler One"/>
                <a:sym typeface="Bubbler One"/>
              </a:defRPr>
            </a:lvl9pPr>
          </a:lstStyle>
          <a:p/>
        </p:txBody>
      </p:sp>
      <p:sp>
        <p:nvSpPr>
          <p:cNvPr id="207" name="Google Shape;207;p55"/>
          <p:cNvSpPr txBox="1"/>
          <p:nvPr>
            <p:ph idx="1" type="subTitle"/>
          </p:nvPr>
        </p:nvSpPr>
        <p:spPr>
          <a:xfrm>
            <a:off x="311700" y="26817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8" name="Google Shape;208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9" name="Google Shape;209;p55"/>
          <p:cNvSpPr txBox="1"/>
          <p:nvPr>
            <p:ph idx="2" type="subTitle"/>
          </p:nvPr>
        </p:nvSpPr>
        <p:spPr>
          <a:xfrm>
            <a:off x="1862400" y="3821725"/>
            <a:ext cx="54192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777777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777777"/>
                </a:solidFill>
              </a:defRPr>
            </a:lvl9pPr>
          </a:lstStyle>
          <a:p/>
        </p:txBody>
      </p:sp>
      <p:sp>
        <p:nvSpPr>
          <p:cNvPr id="210" name="Google Shape;210;p55"/>
          <p:cNvSpPr txBox="1"/>
          <p:nvPr>
            <p:ph idx="3" type="subTitle"/>
          </p:nvPr>
        </p:nvSpPr>
        <p:spPr>
          <a:xfrm>
            <a:off x="477600" y="4358425"/>
            <a:ext cx="81888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777777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777777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77777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8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8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8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800"/>
              </a:spcBef>
              <a:spcAft>
                <a:spcPts val="18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5458"/>
              </a:buClr>
              <a:buSzPts val="5300"/>
              <a:buNone/>
              <a:defRPr sz="5300">
                <a:solidFill>
                  <a:srgbClr val="F9545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18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18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18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1800"/>
              </a:spcBef>
              <a:spcAft>
                <a:spcPts val="18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4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FEFE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96DFF"/>
              </a:buClr>
              <a:buSzPts val="3100"/>
              <a:buFont typeface="Avenir"/>
              <a:buNone/>
              <a:defRPr sz="3100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A369D"/>
              </a:buClr>
              <a:buSzPts val="2000"/>
              <a:buFont typeface="Open Sans"/>
              <a:buChar char="●"/>
              <a:defRPr sz="20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23850" lvl="1" marL="9144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○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■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23850" lvl="3" marL="18288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●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○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■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23850" lvl="6" marL="32004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●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23850" lvl="7" marL="36576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○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23850" lvl="8" marL="4114800" rtl="0">
              <a:lnSpc>
                <a:spcPct val="115000"/>
              </a:lnSpc>
              <a:spcBef>
                <a:spcPts val="1800"/>
              </a:spcBef>
              <a:spcAft>
                <a:spcPts val="1800"/>
              </a:spcAft>
              <a:buClr>
                <a:srgbClr val="0A369D"/>
              </a:buClr>
              <a:buSzPts val="1500"/>
              <a:buFont typeface="Open Sans"/>
              <a:buChar char="■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FEFE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96DFF"/>
              </a:buClr>
              <a:buSzPts val="3100"/>
              <a:buFont typeface="Avenir"/>
              <a:buNone/>
              <a:defRPr sz="3100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1" name="Google Shape;7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A369D"/>
              </a:buClr>
              <a:buSzPts val="2000"/>
              <a:buFont typeface="Open Sans"/>
              <a:buChar char="●"/>
              <a:defRPr sz="20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23850" lvl="1" marL="9144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○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■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23850" lvl="3" marL="18288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●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○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■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23850" lvl="6" marL="32004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●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23850" lvl="7" marL="36576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○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23850" lvl="8" marL="4114800" rtl="0">
              <a:lnSpc>
                <a:spcPct val="115000"/>
              </a:lnSpc>
              <a:spcBef>
                <a:spcPts val="1800"/>
              </a:spcBef>
              <a:spcAft>
                <a:spcPts val="1800"/>
              </a:spcAft>
              <a:buClr>
                <a:srgbClr val="0A369D"/>
              </a:buClr>
              <a:buSzPts val="1500"/>
              <a:buFont typeface="Open Sans"/>
              <a:buChar char="■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2" name="Google Shape;7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rtl="0" algn="r">
              <a:buNone/>
              <a:defRPr sz="1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FEFEF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96DFF"/>
              </a:buClr>
              <a:buSzPts val="3100"/>
              <a:buFont typeface="Avenir"/>
              <a:buNone/>
              <a:defRPr sz="3100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venir"/>
              <a:buNone/>
              <a:defRPr sz="31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16" name="Google Shape;11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A369D"/>
              </a:buClr>
              <a:buSzPts val="2000"/>
              <a:buFont typeface="Open Sans"/>
              <a:buChar char="●"/>
              <a:defRPr sz="20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23850" lvl="1" marL="9144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○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■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23850" lvl="3" marL="18288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●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○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■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23850" lvl="6" marL="32004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●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23850" lvl="7" marL="3657600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A369D"/>
              </a:buClr>
              <a:buSzPts val="1500"/>
              <a:buFont typeface="Open Sans"/>
              <a:buChar char="○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23850" lvl="8" marL="4114800" rtl="0">
              <a:lnSpc>
                <a:spcPct val="115000"/>
              </a:lnSpc>
              <a:spcBef>
                <a:spcPts val="1800"/>
              </a:spcBef>
              <a:spcAft>
                <a:spcPts val="1800"/>
              </a:spcAft>
              <a:buClr>
                <a:srgbClr val="0A369D"/>
              </a:buClr>
              <a:buSzPts val="1500"/>
              <a:buFont typeface="Open Sans"/>
              <a:buChar char="■"/>
              <a:defRPr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1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1pPr>
            <a:lvl2pPr lvl="1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2pPr>
            <a:lvl3pPr lvl="2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3pPr>
            <a:lvl4pPr lvl="3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4pPr>
            <a:lvl5pPr lvl="4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5pPr>
            <a:lvl6pPr lvl="5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6pPr>
            <a:lvl7pPr lvl="6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7pPr>
            <a:lvl8pPr lvl="7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8pPr>
            <a:lvl9pPr lvl="8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31"/>
          <p:cNvSpPr txBox="1"/>
          <p:nvPr>
            <p:ph idx="2" type="sldNum"/>
          </p:nvPr>
        </p:nvSpPr>
        <p:spPr>
          <a:xfrm>
            <a:off x="8610174" y="4663225"/>
            <a:ext cx="450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>
            <a:lvl1pPr lvl="0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1pPr>
            <a:lvl2pPr lvl="1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2pPr>
            <a:lvl3pPr lvl="2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3pPr>
            <a:lvl4pPr lvl="3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4pPr>
            <a:lvl5pPr lvl="4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5pPr>
            <a:lvl6pPr lvl="5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6pPr>
            <a:lvl7pPr lvl="6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7pPr>
            <a:lvl8pPr lvl="7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8pPr>
            <a:lvl9pPr lvl="8" rtl="0" algn="r">
              <a:buNone/>
              <a:defRPr sz="1100"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/47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FEFE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96DFF"/>
              </a:buClr>
              <a:buSzPts val="2800"/>
              <a:buFont typeface="Avenir"/>
              <a:buNone/>
              <a:defRPr sz="2800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venir"/>
              <a:buNone/>
              <a:defRPr sz="2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venir"/>
              <a:buNone/>
              <a:defRPr sz="2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venir"/>
              <a:buNone/>
              <a:defRPr sz="2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venir"/>
              <a:buNone/>
              <a:defRPr sz="2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venir"/>
              <a:buNone/>
              <a:defRPr sz="2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venir"/>
              <a:buNone/>
              <a:defRPr sz="2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venir"/>
              <a:buNone/>
              <a:defRPr sz="2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venir"/>
              <a:buNone/>
              <a:defRPr sz="2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62" name="Google Shape;162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A369D"/>
              </a:buClr>
              <a:buSzPts val="1800"/>
              <a:buFont typeface="Open Sans"/>
              <a:buChar char="●"/>
              <a:defRPr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A369D"/>
              </a:buClr>
              <a:buSzPts val="1400"/>
              <a:buFont typeface="Open Sans"/>
              <a:buChar char="○"/>
              <a:defRPr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A369D"/>
              </a:buClr>
              <a:buSzPts val="1400"/>
              <a:buFont typeface="Open Sans"/>
              <a:buChar char="■"/>
              <a:defRPr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A369D"/>
              </a:buClr>
              <a:buSzPts val="1400"/>
              <a:buFont typeface="Open Sans"/>
              <a:buChar char="●"/>
              <a:defRPr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A369D"/>
              </a:buClr>
              <a:buSzPts val="1400"/>
              <a:buFont typeface="Open Sans"/>
              <a:buChar char="○"/>
              <a:defRPr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A369D"/>
              </a:buClr>
              <a:buSzPts val="1400"/>
              <a:buFont typeface="Open Sans"/>
              <a:buChar char="■"/>
              <a:defRPr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A369D"/>
              </a:buClr>
              <a:buSzPts val="1400"/>
              <a:buFont typeface="Open Sans"/>
              <a:buChar char="●"/>
              <a:defRPr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A369D"/>
              </a:buClr>
              <a:buSzPts val="1400"/>
              <a:buFont typeface="Open Sans"/>
              <a:buChar char="○"/>
              <a:defRPr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A369D"/>
              </a:buClr>
              <a:buSzPts val="1400"/>
              <a:buFont typeface="Open Sans"/>
              <a:buChar char="■"/>
              <a:defRPr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3" name="Google Shape;163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5.pn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56.pn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58.pn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53.png"/><Relationship Id="rId4" Type="http://schemas.openxmlformats.org/officeDocument/2006/relationships/image" Target="../media/image74.pn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68.pn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53.pn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53.pn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64.pn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6.pn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73.png"/><Relationship Id="rId4" Type="http://schemas.openxmlformats.org/officeDocument/2006/relationships/image" Target="../media/image75.png"/><Relationship Id="rId5" Type="http://schemas.openxmlformats.org/officeDocument/2006/relationships/image" Target="../media/image64.png"/><Relationship Id="rId6" Type="http://schemas.openxmlformats.org/officeDocument/2006/relationships/image" Target="../media/image65.pn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73.png"/><Relationship Id="rId4" Type="http://schemas.openxmlformats.org/officeDocument/2006/relationships/image" Target="../media/image75.png"/><Relationship Id="rId5" Type="http://schemas.openxmlformats.org/officeDocument/2006/relationships/image" Target="../media/image64.png"/><Relationship Id="rId6" Type="http://schemas.openxmlformats.org/officeDocument/2006/relationships/image" Target="../media/image65.png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83.pn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83.pn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70.png"/><Relationship Id="rId4" Type="http://schemas.openxmlformats.org/officeDocument/2006/relationships/hyperlink" Target="http://weblab.is/flex" TargetMode="Externa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79.gif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75.png"/><Relationship Id="rId4" Type="http://schemas.openxmlformats.org/officeDocument/2006/relationships/image" Target="../media/image67.png"/><Relationship Id="rId5" Type="http://schemas.openxmlformats.org/officeDocument/2006/relationships/image" Target="../media/image71.pn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6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78.png"/><Relationship Id="rId4" Type="http://schemas.openxmlformats.org/officeDocument/2006/relationships/image" Target="../media/image69.pn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81.pn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80.gif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76.gif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5.xml"/><Relationship Id="rId3" Type="http://schemas.openxmlformats.org/officeDocument/2006/relationships/hyperlink" Target="http://weblab.is/flex" TargetMode="External"/><Relationship Id="rId4" Type="http://schemas.openxmlformats.org/officeDocument/2006/relationships/hyperlink" Target="http://weblab.is/flex" TargetMode="External"/><Relationship Id="rId5" Type="http://schemas.openxmlformats.org/officeDocument/2006/relationships/image" Target="../media/image77.pn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77.pn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8.xml"/><Relationship Id="rId3" Type="http://schemas.openxmlformats.org/officeDocument/2006/relationships/hyperlink" Target="http://weblab.is/flex" TargetMode="External"/><Relationship Id="rId4" Type="http://schemas.openxmlformats.org/officeDocument/2006/relationships/hyperlink" Target="http://weblab.is/flex" TargetMode="External"/><Relationship Id="rId5" Type="http://schemas.openxmlformats.org/officeDocument/2006/relationships/hyperlink" Target="https://flexboxfroggy.com/" TargetMode="External"/><Relationship Id="rId6" Type="http://schemas.openxmlformats.org/officeDocument/2006/relationships/hyperlink" Target="http://www.flexboxdefense.com/" TargetMode="External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9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0.xml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31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4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eveloper.mozilla.org/en-US/docs/Web/HTML/Element/section" TargetMode="External"/><Relationship Id="rId4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eveloper.mozilla.org/en-US/docs/Web/HTML/Element/section" TargetMode="External"/><Relationship Id="rId4" Type="http://schemas.openxmlformats.org/officeDocument/2006/relationships/hyperlink" Target="https://developer.mozilla.org/en-US/docs/Web/HTML/Element/hr" TargetMode="External"/><Relationship Id="rId5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hyperlink" Target="http://weblab.is/hw0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5.png"/><Relationship Id="rId4" Type="http://schemas.openxmlformats.org/officeDocument/2006/relationships/image" Target="../media/image6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0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8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2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Relationship Id="rId3" Type="http://schemas.openxmlformats.org/officeDocument/2006/relationships/hyperlink" Target="https://fonts.google.com/" TargetMode="External"/><Relationship Id="rId4" Type="http://schemas.openxmlformats.org/officeDocument/2006/relationships/image" Target="../media/image21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s://fonts.google.com/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3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s://fonts.google.com/" TargetMode="External"/><Relationship Id="rId4" Type="http://schemas.openxmlformats.org/officeDocument/2006/relationships/image" Target="../media/image48.png"/><Relationship Id="rId5" Type="http://schemas.openxmlformats.org/officeDocument/2006/relationships/image" Target="../media/image24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2.png"/><Relationship Id="rId4" Type="http://schemas.openxmlformats.org/officeDocument/2006/relationships/image" Target="../media/image25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9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30.png"/><Relationship Id="rId4" Type="http://schemas.openxmlformats.org/officeDocument/2006/relationships/image" Target="../media/image28.png"/><Relationship Id="rId5" Type="http://schemas.openxmlformats.org/officeDocument/2006/relationships/image" Target="../media/image33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38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38.png"/><Relationship Id="rId4" Type="http://schemas.openxmlformats.org/officeDocument/2006/relationships/image" Target="../media/image37.png"/><Relationship Id="rId5" Type="http://schemas.openxmlformats.org/officeDocument/2006/relationships/image" Target="../media/image35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36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3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eblab.is/catbook" TargetMode="External"/><Relationship Id="rId4" Type="http://schemas.openxmlformats.org/officeDocument/2006/relationships/image" Target="../media/image26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36.png"/><Relationship Id="rId4" Type="http://schemas.openxmlformats.org/officeDocument/2006/relationships/image" Target="../media/image39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39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39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39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39.png"/><Relationship Id="rId4" Type="http://schemas.openxmlformats.org/officeDocument/2006/relationships/image" Target="../media/image74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4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46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52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52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43.png"/><Relationship Id="rId4" Type="http://schemas.openxmlformats.org/officeDocument/2006/relationships/image" Target="../media/image82.png"/><Relationship Id="rId5" Type="http://schemas.openxmlformats.org/officeDocument/2006/relationships/image" Target="../media/image47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40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44.gif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47.png"/><Relationship Id="rId4" Type="http://schemas.openxmlformats.org/officeDocument/2006/relationships/image" Target="../media/image45.png"/><Relationship Id="rId5" Type="http://schemas.openxmlformats.org/officeDocument/2006/relationships/image" Target="../media/image82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4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39.png"/><Relationship Id="rId4" Type="http://schemas.openxmlformats.org/officeDocument/2006/relationships/image" Target="../media/image74.pn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62.pn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49.pn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49.png"/><Relationship Id="rId4" Type="http://schemas.openxmlformats.org/officeDocument/2006/relationships/image" Target="../media/image5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W0: </a:t>
            </a:r>
            <a:r>
              <a:rPr lang="en-US"/>
              <a:t>HTML/CSS</a:t>
            </a:r>
            <a:endParaRPr/>
          </a:p>
        </p:txBody>
      </p:sp>
      <p:sp>
        <p:nvSpPr>
          <p:cNvPr id="216" name="Google Shape;216;p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Samvit Das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Evan Kim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5"/>
          <p:cNvSpPr/>
          <p:nvPr/>
        </p:nvSpPr>
        <p:spPr>
          <a:xfrm>
            <a:off x="499325" y="1080850"/>
            <a:ext cx="8287800" cy="1025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git clone https://github.com/weblab-workshops/catbook-react.git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cd catbook-react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w1-starter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4" name="Google Shape;284;p65"/>
          <p:cNvSpPr txBox="1"/>
          <p:nvPr>
            <p:ph type="title"/>
          </p:nvPr>
        </p:nvSpPr>
        <p:spPr>
          <a:xfrm>
            <a:off x="628629" y="110637"/>
            <a:ext cx="78867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4500"/>
              <a:t>Git the Workshop!</a:t>
            </a:r>
            <a:endParaRPr sz="4500">
              <a:solidFill>
                <a:srgbClr val="396DFF"/>
              </a:solidFill>
            </a:endParaRPr>
          </a:p>
        </p:txBody>
      </p:sp>
      <p:pic>
        <p:nvPicPr>
          <p:cNvPr id="285" name="Google Shape;28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3005" y="2106549"/>
            <a:ext cx="4640445" cy="31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55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Width and Height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160" name="Google Shape;1160;p155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Affect size of CONTENT!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61" name="Google Shape;1161;p155"/>
          <p:cNvSpPr txBox="1"/>
          <p:nvPr/>
        </p:nvSpPr>
        <p:spPr>
          <a:xfrm>
            <a:off x="665965" y="1885504"/>
            <a:ext cx="75759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CC333F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-US" sz="2500">
                <a:solidFill>
                  <a:srgbClr val="CC333F"/>
                </a:solidFill>
                <a:latin typeface="Courier New"/>
                <a:ea typeface="Courier New"/>
                <a:cs typeface="Courier New"/>
                <a:sym typeface="Courier New"/>
              </a:rPr>
              <a:t>: 100px;</a:t>
            </a:r>
            <a:endParaRPr sz="2500">
              <a:solidFill>
                <a:srgbClr val="CC333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CC333F"/>
                </a:solidFill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en-US" sz="2500">
                <a:solidFill>
                  <a:srgbClr val="CC333F"/>
                </a:solidFill>
                <a:latin typeface="Courier New"/>
                <a:ea typeface="Courier New"/>
                <a:cs typeface="Courier New"/>
                <a:sym typeface="Courier New"/>
              </a:rPr>
              <a:t>: 50px;</a:t>
            </a:r>
            <a:endParaRPr sz="2500">
              <a:solidFill>
                <a:srgbClr val="CC333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CC333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162" name="Google Shape;1162;p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042" y="2837650"/>
            <a:ext cx="2458438" cy="1910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56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Blank Space</a:t>
            </a:r>
            <a:endParaRPr sz="5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t/>
            </a:r>
            <a:endParaRPr sz="1100"/>
          </a:p>
        </p:txBody>
      </p:sp>
      <p:sp>
        <p:nvSpPr>
          <p:cNvPr id="1168" name="Google Shape;1168;p156"/>
          <p:cNvSpPr txBox="1"/>
          <p:nvPr/>
        </p:nvSpPr>
        <p:spPr>
          <a:xfrm>
            <a:off x="600926" y="1303093"/>
            <a:ext cx="79098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git checkout w0-step8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69" name="Google Shape;1169;p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1625" y="2073625"/>
            <a:ext cx="4437400" cy="288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157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8: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Rounding corners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75" name="Google Shape;1175;p157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76" name="Google Shape;1176;p157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-step8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7" name="Google Shape;1177;p157"/>
          <p:cNvSpPr txBox="1"/>
          <p:nvPr/>
        </p:nvSpPr>
        <p:spPr>
          <a:xfrm>
            <a:off x="1576494" y="120551"/>
            <a:ext cx="59910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AB40"/>
                </a:solidFill>
                <a:latin typeface="Proxima Nova"/>
                <a:ea typeface="Proxima Nova"/>
                <a:cs typeface="Proxima Nova"/>
                <a:sym typeface="Proxima Nova"/>
              </a:rPr>
              <a:t>(Exercise!)</a:t>
            </a:r>
            <a:endParaRPr b="1" sz="3200">
              <a:solidFill>
                <a:srgbClr val="FFAB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178" name="Google Shape;1178;p157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1179" name="Google Shape;1179;p157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57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181" name="Google Shape;1181;p157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182" name="Google Shape;1182;p157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83" name="Google Shape;1183;p157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184" name="Google Shape;1184;p157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185" name="Google Shape;1185;p157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186" name="Google Shape;1186;p157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87" name="Google Shape;1187;p157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1188" name="Google Shape;1188;p157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89" name="Google Shape;1189;p157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157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91" name="Google Shape;1191;p157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1192" name="Google Shape;1192;p157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93" name="Google Shape;1193;p157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1194" name="Google Shape;1194;p157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158"/>
          <p:cNvSpPr/>
          <p:nvPr/>
        </p:nvSpPr>
        <p:spPr>
          <a:xfrm rot="-5400000">
            <a:off x="4042751" y="1781096"/>
            <a:ext cx="1058400" cy="1581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95458"/>
          </a:solidFill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00" name="Google Shape;1200;p158"/>
          <p:cNvPicPr preferRelativeResize="0"/>
          <p:nvPr/>
        </p:nvPicPr>
        <p:blipFill rotWithShape="1">
          <a:blip r:embed="rId3">
            <a:alphaModFix/>
          </a:blip>
          <a:srcRect b="30405" l="0" r="49884" t="0"/>
          <a:stretch/>
        </p:blipFill>
        <p:spPr>
          <a:xfrm>
            <a:off x="5502111" y="1546805"/>
            <a:ext cx="3478357" cy="2341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1" name="Google Shape;1201;p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29" y="1679313"/>
            <a:ext cx="2608772" cy="20560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2" name="Google Shape;1202;p158"/>
          <p:cNvCxnSpPr/>
          <p:nvPr/>
        </p:nvCxnSpPr>
        <p:spPr>
          <a:xfrm>
            <a:off x="4905721" y="1629400"/>
            <a:ext cx="540600" cy="112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3" name="Google Shape;1203;p158"/>
          <p:cNvCxnSpPr/>
          <p:nvPr/>
        </p:nvCxnSpPr>
        <p:spPr>
          <a:xfrm flipH="1" rot="10800000">
            <a:off x="4885699" y="3804771"/>
            <a:ext cx="560700" cy="204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4" name="Google Shape;1204;p158"/>
          <p:cNvCxnSpPr/>
          <p:nvPr/>
        </p:nvCxnSpPr>
        <p:spPr>
          <a:xfrm flipH="1">
            <a:off x="8890369" y="1411646"/>
            <a:ext cx="80100" cy="300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5" name="Google Shape;1205;p158"/>
          <p:cNvCxnSpPr/>
          <p:nvPr/>
        </p:nvCxnSpPr>
        <p:spPr>
          <a:xfrm rot="10800000">
            <a:off x="8970376" y="3857412"/>
            <a:ext cx="100200" cy="264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6" name="Google Shape;1206;p158"/>
          <p:cNvSpPr/>
          <p:nvPr/>
        </p:nvSpPr>
        <p:spPr>
          <a:xfrm>
            <a:off x="6290749" y="0"/>
            <a:ext cx="28533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w0-step8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59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Exercise</a:t>
            </a:r>
            <a:r>
              <a:rPr lang="en-US" sz="5600"/>
              <a:t> 5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212" name="Google Shape;1212;p159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Let’s talk about</a:t>
            </a:r>
            <a:r>
              <a:rPr lang="en-US" sz="2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 border-radius</a:t>
            </a:r>
            <a:endParaRPr sz="2500">
              <a:solidFill>
                <a:srgbClr val="00B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13" name="Google Shape;1213;p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6808" y="1988552"/>
            <a:ext cx="2737797" cy="2415709"/>
          </a:xfrm>
          <a:prstGeom prst="rect">
            <a:avLst/>
          </a:prstGeom>
          <a:noFill/>
          <a:ln>
            <a:noFill/>
          </a:ln>
        </p:spPr>
      </p:pic>
      <p:sp>
        <p:nvSpPr>
          <p:cNvPr id="1214" name="Google Shape;1214;p159"/>
          <p:cNvSpPr/>
          <p:nvPr/>
        </p:nvSpPr>
        <p:spPr>
          <a:xfrm>
            <a:off x="6215675" y="0"/>
            <a:ext cx="29283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w0-step8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160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Exercise</a:t>
            </a:r>
            <a:r>
              <a:rPr lang="en-US" sz="5600"/>
              <a:t> 5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220" name="Google Shape;1220;p160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Using the variables we defined for the 8pt system, try rounding the corners of your profile picture.</a:t>
            </a:r>
            <a:endParaRPr sz="2500">
              <a:solidFill>
                <a:srgbClr val="00B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21" name="Google Shape;1221;p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723" y="2468747"/>
            <a:ext cx="3646998" cy="2356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22" name="Google Shape;1222;p160"/>
          <p:cNvSpPr/>
          <p:nvPr/>
        </p:nvSpPr>
        <p:spPr>
          <a:xfrm>
            <a:off x="6215675" y="0"/>
            <a:ext cx="29283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w0-step8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161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Exercise</a:t>
            </a:r>
            <a:r>
              <a:rPr lang="en-US" sz="5600"/>
              <a:t> 5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228" name="Google Shape;1228;p161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git c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heckout w0-step9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29" name="Google Shape;1229;p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287" y="2157577"/>
            <a:ext cx="4299427" cy="2778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0" name="Google Shape;1230;p161"/>
          <p:cNvSpPr/>
          <p:nvPr/>
        </p:nvSpPr>
        <p:spPr>
          <a:xfrm>
            <a:off x="6215675" y="0"/>
            <a:ext cx="29283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w0-step8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162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9: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Perfect circle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36" name="Google Shape;1236;p162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7" name="Google Shape;1237;p162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-step9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8" name="Google Shape;1238;p162"/>
          <p:cNvSpPr txBox="1"/>
          <p:nvPr/>
        </p:nvSpPr>
        <p:spPr>
          <a:xfrm>
            <a:off x="1576494" y="120551"/>
            <a:ext cx="59910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AB40"/>
                </a:solidFill>
                <a:latin typeface="Proxima Nova"/>
                <a:ea typeface="Proxima Nova"/>
                <a:cs typeface="Proxima Nova"/>
                <a:sym typeface="Proxima Nova"/>
              </a:rPr>
              <a:t>(Exercise!)</a:t>
            </a:r>
            <a:endParaRPr b="1" sz="3200">
              <a:solidFill>
                <a:srgbClr val="FFAB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39" name="Google Shape;1239;p162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1240" name="Google Shape;1240;p162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62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242" name="Google Shape;1242;p162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243" name="Google Shape;1243;p162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44" name="Google Shape;1244;p162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245" name="Google Shape;1245;p162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46" name="Google Shape;1246;p162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247" name="Google Shape;1247;p162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48" name="Google Shape;1248;p162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1249" name="Google Shape;1249;p162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50" name="Google Shape;1250;p162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62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52" name="Google Shape;1252;p162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1253" name="Google Shape;1253;p162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54" name="Google Shape;1254;p162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1255" name="Google Shape;1255;p162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163"/>
          <p:cNvSpPr txBox="1"/>
          <p:nvPr>
            <p:ph type="title"/>
          </p:nvPr>
        </p:nvSpPr>
        <p:spPr>
          <a:xfrm>
            <a:off x="355992" y="231478"/>
            <a:ext cx="83553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Exercise 6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261" name="Google Shape;1261;p163"/>
          <p:cNvSpPr txBox="1"/>
          <p:nvPr/>
        </p:nvSpPr>
        <p:spPr>
          <a:xfrm>
            <a:off x="617133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Can you make it perfectly round?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62" name="Google Shape;1262;p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188" y="1870633"/>
            <a:ext cx="4910717" cy="3166715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163"/>
          <p:cNvSpPr/>
          <p:nvPr/>
        </p:nvSpPr>
        <p:spPr>
          <a:xfrm>
            <a:off x="6361499" y="0"/>
            <a:ext cx="27825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w0-step9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164"/>
          <p:cNvSpPr txBox="1"/>
          <p:nvPr>
            <p:ph type="title"/>
          </p:nvPr>
        </p:nvSpPr>
        <p:spPr>
          <a:xfrm>
            <a:off x="355992" y="231478"/>
            <a:ext cx="83553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Exercise 6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269" name="Google Shape;1269;p164"/>
          <p:cNvSpPr txBox="1"/>
          <p:nvPr/>
        </p:nvSpPr>
        <p:spPr>
          <a:xfrm>
            <a:off x="617133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But can you make it perfectly round?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34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34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Use the internet!</a:t>
            </a:r>
            <a:endParaRPr sz="34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34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git checkout w0-step10</a:t>
            </a:r>
            <a:endParaRPr sz="34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70" name="Google Shape;1270;p164"/>
          <p:cNvSpPr txBox="1"/>
          <p:nvPr/>
        </p:nvSpPr>
        <p:spPr>
          <a:xfrm>
            <a:off x="1368879" y="3865720"/>
            <a:ext cx="20922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Open Sans"/>
                <a:ea typeface="Open Sans"/>
                <a:cs typeface="Open Sans"/>
                <a:sym typeface="Open Sans"/>
              </a:rPr>
              <a:t>or you can just look at our code :P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71" name="Google Shape;1271;p164"/>
          <p:cNvSpPr/>
          <p:nvPr/>
        </p:nvSpPr>
        <p:spPr>
          <a:xfrm>
            <a:off x="6361499" y="0"/>
            <a:ext cx="27825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w0-step9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6"/>
          <p:cNvSpPr txBox="1"/>
          <p:nvPr>
            <p:ph type="title"/>
          </p:nvPr>
        </p:nvSpPr>
        <p:spPr>
          <a:xfrm>
            <a:off x="130939" y="231478"/>
            <a:ext cx="8841900" cy="62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3400"/>
              <a:t>Open the Workshop on Visual Studio Code</a:t>
            </a:r>
            <a:endParaRPr sz="3400"/>
          </a:p>
        </p:txBody>
      </p:sp>
      <p:pic>
        <p:nvPicPr>
          <p:cNvPr id="291" name="Google Shape;29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174" y="642150"/>
            <a:ext cx="6730989" cy="4899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165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10: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Horizontal Format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7" name="Google Shape;1277;p165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78" name="Google Shape;1278;p165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-step10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1279" name="Google Shape;1279;p165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1280" name="Google Shape;1280;p165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65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282" name="Google Shape;1282;p165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283" name="Google Shape;1283;p165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4" name="Google Shape;1284;p165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285" name="Google Shape;1285;p165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86" name="Google Shape;1286;p165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287" name="Google Shape;1287;p165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8" name="Google Shape;1288;p165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1289" name="Google Shape;1289;p165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90" name="Google Shape;1290;p165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165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92" name="Google Shape;1292;p165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1293" name="Google Shape;1293;p165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94" name="Google Shape;1294;p165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1295" name="Google Shape;1295;p165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66"/>
          <p:cNvSpPr txBox="1"/>
          <p:nvPr>
            <p:ph type="title"/>
          </p:nvPr>
        </p:nvSpPr>
        <p:spPr>
          <a:xfrm>
            <a:off x="355992" y="231478"/>
            <a:ext cx="83553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So Close!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301" name="Google Shape;1301;p166"/>
          <p:cNvPicPr preferRelativeResize="0"/>
          <p:nvPr/>
        </p:nvPicPr>
        <p:blipFill rotWithShape="1">
          <a:blip r:embed="rId3">
            <a:alphaModFix/>
          </a:blip>
          <a:srcRect b="33927" l="0" r="1283" t="0"/>
          <a:stretch/>
        </p:blipFill>
        <p:spPr>
          <a:xfrm>
            <a:off x="65566" y="1691613"/>
            <a:ext cx="4447812" cy="2181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2" name="Google Shape;1302;p1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7715" y="1691613"/>
            <a:ext cx="3240456" cy="2181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3" name="Google Shape;1303;p1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66" y="1706547"/>
            <a:ext cx="3335859" cy="2151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4" name="Google Shape;1304;p1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7715" y="1706551"/>
            <a:ext cx="3240460" cy="2019323"/>
          </a:xfrm>
          <a:prstGeom prst="rect">
            <a:avLst/>
          </a:prstGeom>
          <a:noFill/>
          <a:ln>
            <a:noFill/>
          </a:ln>
        </p:spPr>
      </p:pic>
      <p:sp>
        <p:nvSpPr>
          <p:cNvPr id="1305" name="Google Shape;1305;p166"/>
          <p:cNvSpPr/>
          <p:nvPr/>
        </p:nvSpPr>
        <p:spPr>
          <a:xfrm>
            <a:off x="6263999" y="0"/>
            <a:ext cx="28800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w0-step10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167"/>
          <p:cNvSpPr txBox="1"/>
          <p:nvPr>
            <p:ph type="title"/>
          </p:nvPr>
        </p:nvSpPr>
        <p:spPr>
          <a:xfrm>
            <a:off x="355992" y="231478"/>
            <a:ext cx="83553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So Close!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311" name="Google Shape;1311;p167"/>
          <p:cNvPicPr preferRelativeResize="0"/>
          <p:nvPr/>
        </p:nvPicPr>
        <p:blipFill rotWithShape="1">
          <a:blip r:embed="rId3">
            <a:alphaModFix/>
          </a:blip>
          <a:srcRect b="33927" l="0" r="1283" t="0"/>
          <a:stretch/>
        </p:blipFill>
        <p:spPr>
          <a:xfrm>
            <a:off x="65566" y="1691613"/>
            <a:ext cx="4447812" cy="2181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2" name="Google Shape;1312;p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7715" y="1691613"/>
            <a:ext cx="3240456" cy="2181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3" name="Google Shape;1313;p1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66" y="1706547"/>
            <a:ext cx="3335859" cy="2151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4" name="Google Shape;1314;p1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7715" y="1706551"/>
            <a:ext cx="3240460" cy="2019323"/>
          </a:xfrm>
          <a:prstGeom prst="rect">
            <a:avLst/>
          </a:prstGeom>
          <a:noFill/>
          <a:ln>
            <a:noFill/>
          </a:ln>
        </p:spPr>
      </p:pic>
      <p:sp>
        <p:nvSpPr>
          <p:cNvPr id="1315" name="Google Shape;1315;p167"/>
          <p:cNvSpPr/>
          <p:nvPr/>
        </p:nvSpPr>
        <p:spPr>
          <a:xfrm>
            <a:off x="4743074" y="3230375"/>
            <a:ext cx="1596300" cy="5217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167"/>
          <p:cNvSpPr/>
          <p:nvPr/>
        </p:nvSpPr>
        <p:spPr>
          <a:xfrm>
            <a:off x="6569074" y="3230375"/>
            <a:ext cx="1065300" cy="5217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167"/>
          <p:cNvSpPr/>
          <p:nvPr/>
        </p:nvSpPr>
        <p:spPr>
          <a:xfrm>
            <a:off x="6263999" y="0"/>
            <a:ext cx="28800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w0-step10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2" name="Google Shape;1322;p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932" y="305312"/>
            <a:ext cx="5884602" cy="4532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7" name="Google Shape;1327;p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932" y="305312"/>
            <a:ext cx="5884602" cy="45328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8" name="Google Shape;1328;p169"/>
          <p:cNvCxnSpPr/>
          <p:nvPr/>
        </p:nvCxnSpPr>
        <p:spPr>
          <a:xfrm>
            <a:off x="1084078" y="972145"/>
            <a:ext cx="377100" cy="0"/>
          </a:xfrm>
          <a:prstGeom prst="straightConnector1">
            <a:avLst/>
          </a:prstGeom>
          <a:noFill/>
          <a:ln cap="flat" cmpd="sng" w="38100">
            <a:solidFill>
              <a:srgbClr val="CC33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9" name="Google Shape;1329;p169"/>
          <p:cNvCxnSpPr/>
          <p:nvPr/>
        </p:nvCxnSpPr>
        <p:spPr>
          <a:xfrm>
            <a:off x="1131328" y="600697"/>
            <a:ext cx="7088400" cy="1419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169"/>
          <p:cNvCxnSpPr/>
          <p:nvPr/>
        </p:nvCxnSpPr>
        <p:spPr>
          <a:xfrm flipH="1" rot="10800000">
            <a:off x="1331561" y="683200"/>
            <a:ext cx="6647700" cy="1201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170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336" name="Google Shape;1336;p170"/>
          <p:cNvSpPr txBox="1"/>
          <p:nvPr/>
        </p:nvSpPr>
        <p:spPr>
          <a:xfrm>
            <a:off x="600926" y="1303093"/>
            <a:ext cx="79098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Flexbox is a flexible box that lets you control the direction, sizing, distribution, and more of items.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37" name="Google Shape;1337;p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517" y="2424875"/>
            <a:ext cx="5022950" cy="2365809"/>
          </a:xfrm>
          <a:prstGeom prst="rect">
            <a:avLst/>
          </a:prstGeom>
          <a:noFill/>
          <a:ln>
            <a:noFill/>
          </a:ln>
        </p:spPr>
      </p:pic>
      <p:sp>
        <p:nvSpPr>
          <p:cNvPr id="1338" name="Google Shape;1338;p170"/>
          <p:cNvSpPr/>
          <p:nvPr/>
        </p:nvSpPr>
        <p:spPr>
          <a:xfrm>
            <a:off x="6190499" y="0"/>
            <a:ext cx="29535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w0-step10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39" name="Google Shape;1339;p170"/>
          <p:cNvSpPr txBox="1"/>
          <p:nvPr/>
        </p:nvSpPr>
        <p:spPr>
          <a:xfrm>
            <a:off x="0" y="0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-US" sz="2500" u="sng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weblab.is/flex</a:t>
            </a:r>
            <a:endParaRPr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171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345" name="Google Shape;1345;p171"/>
          <p:cNvSpPr txBox="1"/>
          <p:nvPr/>
        </p:nvSpPr>
        <p:spPr>
          <a:xfrm>
            <a:off x="600926" y="1303093"/>
            <a:ext cx="79098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Flexbox is a flexible box that lets you control the </a:t>
            </a:r>
            <a:r>
              <a:rPr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direction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, sizing, distribution, and more of items.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46" name="Google Shape;1346;p1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3551" y="2371597"/>
            <a:ext cx="4044539" cy="2603890"/>
          </a:xfrm>
          <a:prstGeom prst="rect">
            <a:avLst/>
          </a:prstGeom>
          <a:noFill/>
          <a:ln>
            <a:noFill/>
          </a:ln>
        </p:spPr>
      </p:pic>
      <p:sp>
        <p:nvSpPr>
          <p:cNvPr id="1347" name="Google Shape;1347;p171"/>
          <p:cNvSpPr/>
          <p:nvPr/>
        </p:nvSpPr>
        <p:spPr>
          <a:xfrm>
            <a:off x="6190499" y="0"/>
            <a:ext cx="29535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w0-step10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2" name="Google Shape;1352;p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7715" y="1691613"/>
            <a:ext cx="3240456" cy="2181028"/>
          </a:xfrm>
          <a:prstGeom prst="rect">
            <a:avLst/>
          </a:prstGeom>
          <a:noFill/>
          <a:ln>
            <a:noFill/>
          </a:ln>
        </p:spPr>
      </p:pic>
      <p:sp>
        <p:nvSpPr>
          <p:cNvPr id="1353" name="Google Shape;1353;p172"/>
          <p:cNvSpPr txBox="1"/>
          <p:nvPr>
            <p:ph type="title"/>
          </p:nvPr>
        </p:nvSpPr>
        <p:spPr>
          <a:xfrm>
            <a:off x="355992" y="231478"/>
            <a:ext cx="83553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</a:t>
            </a:r>
            <a:endParaRPr sz="5600"/>
          </a:p>
        </p:txBody>
      </p:sp>
      <p:pic>
        <p:nvPicPr>
          <p:cNvPr id="1354" name="Google Shape;1354;p1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7715" y="1691614"/>
            <a:ext cx="3240462" cy="198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5" name="Google Shape;1355;p172"/>
          <p:cNvSpPr/>
          <p:nvPr/>
        </p:nvSpPr>
        <p:spPr>
          <a:xfrm>
            <a:off x="4699549" y="3187000"/>
            <a:ext cx="1663800" cy="4455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172"/>
          <p:cNvSpPr/>
          <p:nvPr/>
        </p:nvSpPr>
        <p:spPr>
          <a:xfrm>
            <a:off x="6549524" y="3187000"/>
            <a:ext cx="1215900" cy="4455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7" name="Google Shape;1357;p1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7716" y="1719301"/>
            <a:ext cx="3335855" cy="2125664"/>
          </a:xfrm>
          <a:prstGeom prst="rect">
            <a:avLst/>
          </a:prstGeom>
          <a:noFill/>
          <a:ln>
            <a:noFill/>
          </a:ln>
        </p:spPr>
      </p:pic>
      <p:sp>
        <p:nvSpPr>
          <p:cNvPr id="1358" name="Google Shape;1358;p172"/>
          <p:cNvSpPr/>
          <p:nvPr/>
        </p:nvSpPr>
        <p:spPr>
          <a:xfrm>
            <a:off x="1111273" y="3187000"/>
            <a:ext cx="3018000" cy="2994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172"/>
          <p:cNvSpPr/>
          <p:nvPr/>
        </p:nvSpPr>
        <p:spPr>
          <a:xfrm>
            <a:off x="1111273" y="3524045"/>
            <a:ext cx="3018000" cy="2994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172"/>
          <p:cNvSpPr/>
          <p:nvPr/>
        </p:nvSpPr>
        <p:spPr>
          <a:xfrm>
            <a:off x="6190499" y="0"/>
            <a:ext cx="29535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w0-step10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173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366" name="Google Shape;1366;p173"/>
          <p:cNvSpPr txBox="1"/>
          <p:nvPr/>
        </p:nvSpPr>
        <p:spPr>
          <a:xfrm>
            <a:off x="600926" y="1303093"/>
            <a:ext cx="79098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Let’s just try adding a flex box around those sections!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7" name="Google Shape;1367;p173"/>
          <p:cNvSpPr/>
          <p:nvPr/>
        </p:nvSpPr>
        <p:spPr>
          <a:xfrm>
            <a:off x="6190499" y="0"/>
            <a:ext cx="29535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w0-step10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174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373" name="Google Shape;1373;p174"/>
          <p:cNvSpPr txBox="1"/>
          <p:nvPr/>
        </p:nvSpPr>
        <p:spPr>
          <a:xfrm>
            <a:off x="600926" y="1303093"/>
            <a:ext cx="79098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git checkout w0-step11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74" name="Google Shape;1374;p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255" y="1889710"/>
            <a:ext cx="4825497" cy="3059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7"/>
          <p:cNvSpPr txBox="1"/>
          <p:nvPr>
            <p:ph type="title"/>
          </p:nvPr>
        </p:nvSpPr>
        <p:spPr>
          <a:xfrm>
            <a:off x="311700" y="258900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Pretty indentation/formatting is hard</a:t>
            </a:r>
            <a:endParaRPr/>
          </a:p>
        </p:txBody>
      </p:sp>
      <p:pic>
        <p:nvPicPr>
          <p:cNvPr id="297" name="Google Shape;29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500" y="1357850"/>
            <a:ext cx="5880934" cy="2865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175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11: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Box sizing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80" name="Google Shape;1380;p175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1" name="Google Shape;1381;p175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-step11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1382" name="Google Shape;1382;p175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1383" name="Google Shape;1383;p175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75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385" name="Google Shape;1385;p175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386" name="Google Shape;1386;p175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87" name="Google Shape;1387;p175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388" name="Google Shape;1388;p175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389" name="Google Shape;1389;p175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390" name="Google Shape;1390;p175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91" name="Google Shape;1391;p175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1392" name="Google Shape;1392;p175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93" name="Google Shape;1393;p175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75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95" name="Google Shape;1395;p175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1396" name="Google Shape;1396;p175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97" name="Google Shape;1397;p175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1398" name="Google Shape;1398;p175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3" name="Google Shape;1403;p176"/>
          <p:cNvPicPr preferRelativeResize="0"/>
          <p:nvPr/>
        </p:nvPicPr>
        <p:blipFill rotWithShape="1">
          <a:blip r:embed="rId3">
            <a:alphaModFix/>
          </a:blip>
          <a:srcRect b="32573" l="0" r="0" t="0"/>
          <a:stretch/>
        </p:blipFill>
        <p:spPr>
          <a:xfrm>
            <a:off x="1428108" y="1784188"/>
            <a:ext cx="6287782" cy="3124843"/>
          </a:xfrm>
          <a:prstGeom prst="rect">
            <a:avLst/>
          </a:prstGeom>
          <a:noFill/>
          <a:ln>
            <a:noFill/>
          </a:ln>
        </p:spPr>
      </p:pic>
      <p:sp>
        <p:nvSpPr>
          <p:cNvPr id="1404" name="Google Shape;1404;p176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 💪🏼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405" name="Google Shape;1405;p176"/>
          <p:cNvSpPr txBox="1"/>
          <p:nvPr/>
        </p:nvSpPr>
        <p:spPr>
          <a:xfrm>
            <a:off x="600926" y="1303093"/>
            <a:ext cx="7909800" cy="13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Hmmm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06" name="Google Shape;1406;p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6728" y="1784189"/>
            <a:ext cx="4927912" cy="3124843"/>
          </a:xfrm>
          <a:prstGeom prst="rect">
            <a:avLst/>
          </a:prstGeom>
          <a:noFill/>
          <a:ln>
            <a:noFill/>
          </a:ln>
        </p:spPr>
      </p:pic>
      <p:sp>
        <p:nvSpPr>
          <p:cNvPr id="1407" name="Google Shape;1407;p176"/>
          <p:cNvSpPr/>
          <p:nvPr/>
        </p:nvSpPr>
        <p:spPr>
          <a:xfrm>
            <a:off x="1286728" y="3912275"/>
            <a:ext cx="2430600" cy="9279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176"/>
          <p:cNvSpPr/>
          <p:nvPr/>
        </p:nvSpPr>
        <p:spPr>
          <a:xfrm>
            <a:off x="3772696" y="3912271"/>
            <a:ext cx="1291500" cy="9279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177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 💪🏼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414" name="Google Shape;1414;p177"/>
          <p:cNvSpPr txBox="1"/>
          <p:nvPr/>
        </p:nvSpPr>
        <p:spPr>
          <a:xfrm>
            <a:off x="600926" y="1303093"/>
            <a:ext cx="79098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Flexbox is a flexible box that lets you control the direction, </a:t>
            </a:r>
            <a:r>
              <a:rPr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sizing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, distribution, and more of items.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15" name="Google Shape;1415;p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936" y="2359639"/>
            <a:ext cx="5260596" cy="2306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178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flex-basis</a:t>
            </a:r>
            <a:r>
              <a:rPr lang="en-US" sz="5600"/>
              <a:t> 💪🏼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421" name="Google Shape;1421;p178"/>
          <p:cNvSpPr txBox="1"/>
          <p:nvPr/>
        </p:nvSpPr>
        <p:spPr>
          <a:xfrm>
            <a:off x="600926" y="1303093"/>
            <a:ext cx="79098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 can define the “default” size of items.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22" name="Google Shape;1422;p1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180" y="2082599"/>
            <a:ext cx="4343733" cy="2796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179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flex-grow</a:t>
            </a:r>
            <a:r>
              <a:rPr lang="en-US" sz="5600"/>
              <a:t> 💪🏼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428" name="Google Shape;1428;p179"/>
          <p:cNvSpPr txBox="1"/>
          <p:nvPr/>
        </p:nvSpPr>
        <p:spPr>
          <a:xfrm>
            <a:off x="600926" y="1303093"/>
            <a:ext cx="79098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 can define what items gets to take up more space.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29" name="Google Shape;1429;p1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5639" y="2275222"/>
            <a:ext cx="4044539" cy="2603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180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Exercise 7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435" name="Google Shape;1435;p180"/>
          <p:cNvSpPr txBox="1"/>
          <p:nvPr/>
        </p:nvSpPr>
        <p:spPr>
          <a:xfrm>
            <a:off x="600926" y="1584378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Using this overview and </a:t>
            </a:r>
            <a:r>
              <a:rPr lang="en-US" sz="2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weblab.is</a:t>
            </a:r>
            <a:r>
              <a:rPr lang="en-US" sz="2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/flex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🧂, try and make the columns the same size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36" name="Google Shape;1436;p1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54425" y="2624676"/>
            <a:ext cx="4002798" cy="240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81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Exercise 7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442" name="Google Shape;1442;p181"/>
          <p:cNvSpPr txBox="1"/>
          <p:nvPr/>
        </p:nvSpPr>
        <p:spPr>
          <a:xfrm>
            <a:off x="600926" y="1584378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git checkout w0-step12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43" name="Google Shape;1443;p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1027" y="2277125"/>
            <a:ext cx="4481932" cy="269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182"/>
          <p:cNvSpPr txBox="1"/>
          <p:nvPr/>
        </p:nvSpPr>
        <p:spPr>
          <a:xfrm>
            <a:off x="628629" y="1081138"/>
            <a:ext cx="7886700" cy="30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venir"/>
              <a:buNone/>
            </a:pPr>
            <a:r>
              <a:rPr b="0" i="0" lang="en-US" sz="3100" u="none" cap="none" strike="noStrike">
                <a:solidFill>
                  <a:srgbClr val="0A369D"/>
                </a:solidFill>
                <a:latin typeface="Avenir"/>
                <a:ea typeface="Avenir"/>
                <a:cs typeface="Avenir"/>
                <a:sym typeface="Avenir"/>
              </a:rPr>
              <a:t>Congrats!</a:t>
            </a:r>
            <a:endParaRPr b="0" i="0" sz="3100" u="none" cap="none" strike="noStrike">
              <a:solidFill>
                <a:srgbClr val="0A369D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venir"/>
              <a:buNone/>
            </a:pPr>
            <a:r>
              <a:t/>
            </a:r>
            <a:endParaRPr sz="3100">
              <a:solidFill>
                <a:srgbClr val="0A369D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venir"/>
              <a:buNone/>
            </a:pPr>
            <a:r>
              <a:rPr lang="en-US" sz="3100">
                <a:solidFill>
                  <a:srgbClr val="0A369D"/>
                </a:solidFill>
                <a:latin typeface="Avenir"/>
                <a:ea typeface="Avenir"/>
                <a:cs typeface="Avenir"/>
                <a:sym typeface="Avenir"/>
              </a:rPr>
              <a:t>You just finished your first workshop!</a:t>
            </a:r>
            <a:endParaRPr sz="3100">
              <a:solidFill>
                <a:srgbClr val="0A369D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venir"/>
              <a:buNone/>
            </a:pPr>
            <a:r>
              <a:t/>
            </a:r>
            <a:endParaRPr sz="3100">
              <a:solidFill>
                <a:srgbClr val="0A369D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venir"/>
              <a:buNone/>
            </a:pPr>
            <a:r>
              <a:rPr lang="en-US" sz="3100">
                <a:solidFill>
                  <a:srgbClr val="0A369D"/>
                </a:solidFill>
                <a:latin typeface="Avenir"/>
                <a:ea typeface="Avenir"/>
                <a:cs typeface="Avenir"/>
                <a:sym typeface="Avenir"/>
              </a:rPr>
              <a:t>Learning HTML and CSS can be a an incremental process, but we hope this workshop introduced you to a variety of useful topics</a:t>
            </a:r>
            <a:endParaRPr sz="3100">
              <a:solidFill>
                <a:srgbClr val="0A369D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183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Flexing is Hard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454" name="Google Shape;1454;p183"/>
          <p:cNvSpPr txBox="1"/>
          <p:nvPr/>
        </p:nvSpPr>
        <p:spPr>
          <a:xfrm>
            <a:off x="600926" y="1303093"/>
            <a:ext cx="79098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 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recommend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the guide linked in: </a:t>
            </a:r>
            <a:r>
              <a:rPr lang="en-US" sz="2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weblab.is</a:t>
            </a:r>
            <a:r>
              <a:rPr lang="en-US" sz="2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/flex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And these games: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2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https://flexboxfroggy.com/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- good for learning 🐸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6"/>
              </a:rPr>
              <a:t>http://www.flexboxdefense.com/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- good for flex 💪🏼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184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Touch it Up!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460" name="Google Shape;1460;p184"/>
          <p:cNvSpPr txBox="1"/>
          <p:nvPr/>
        </p:nvSpPr>
        <p:spPr>
          <a:xfrm>
            <a:off x="600926" y="1584378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 have some homework lined up for you to practice some simpler styling: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git checkout w0-step13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If you want to peek the answers later: 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git checkout w0-complete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68"/>
          <p:cNvSpPr txBox="1"/>
          <p:nvPr>
            <p:ph type="title"/>
          </p:nvPr>
        </p:nvSpPr>
        <p:spPr>
          <a:xfrm>
            <a:off x="311700" y="12781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Introducing Prettier!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3" name="Google Shape;303;p68"/>
          <p:cNvSpPr txBox="1"/>
          <p:nvPr>
            <p:ph idx="1" type="body"/>
          </p:nvPr>
        </p:nvSpPr>
        <p:spPr>
          <a:xfrm>
            <a:off x="311700" y="700536"/>
            <a:ext cx="85206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-381000" lvl="0" marL="5080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US">
                <a:solidFill>
                  <a:schemeClr val="lt1"/>
                </a:solidFill>
              </a:rPr>
              <a:t>VSCode extension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5080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</a:endParaRPr>
          </a:p>
          <a:p>
            <a:pPr indent="0" lvl="0" marL="5080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</a:endParaRPr>
          </a:p>
          <a:p>
            <a:pPr indent="-381000" lvl="0" marL="508000" rtl="0" algn="l"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US">
                <a:solidFill>
                  <a:schemeClr val="lt1"/>
                </a:solidFill>
              </a:rPr>
              <a:t>Makes your code pretty every time you hit “save”</a:t>
            </a:r>
            <a:endParaRPr>
              <a:solidFill>
                <a:schemeClr val="lt1"/>
              </a:solidFill>
            </a:endParaRPr>
          </a:p>
          <a:p>
            <a:pPr indent="-349250" lvl="1" marL="10160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-US">
                <a:solidFill>
                  <a:schemeClr val="lt1"/>
                </a:solidFill>
              </a:rPr>
              <a:t>Careful…make sure that everyone is using Prettier when checking this!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18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04" name="Google Shape;30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239" y="1167942"/>
            <a:ext cx="6019141" cy="1682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262" y="2960014"/>
            <a:ext cx="5508726" cy="1860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185"/>
          <p:cNvSpPr txBox="1"/>
          <p:nvPr/>
        </p:nvSpPr>
        <p:spPr>
          <a:xfrm>
            <a:off x="600926" y="1584378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Learn more CSS in the </a:t>
            </a:r>
            <a:r>
              <a:rPr i="1" lang="en-US" sz="2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Advanced CSS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lecture next week!!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186"/>
          <p:cNvSpPr txBox="1"/>
          <p:nvPr>
            <p:ph type="ctrTitle"/>
          </p:nvPr>
        </p:nvSpPr>
        <p:spPr>
          <a:xfrm>
            <a:off x="311708" y="12808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Feedback Time!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weblab.is/feedback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9"/>
          <p:cNvSpPr txBox="1"/>
          <p:nvPr>
            <p:ph type="title"/>
          </p:nvPr>
        </p:nvSpPr>
        <p:spPr>
          <a:xfrm>
            <a:off x="453199" y="180668"/>
            <a:ext cx="8247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lt1"/>
                </a:solidFill>
              </a:rPr>
              <a:t>Format on Save</a:t>
            </a:r>
            <a:endParaRPr sz="3500">
              <a:solidFill>
                <a:schemeClr val="lt1"/>
              </a:solidFill>
            </a:endParaRPr>
          </a:p>
        </p:txBody>
      </p:sp>
      <p:pic>
        <p:nvPicPr>
          <p:cNvPr id="311" name="Google Shape;31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525" y="2940983"/>
            <a:ext cx="5508728" cy="1885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9517" y="876327"/>
            <a:ext cx="5508726" cy="1860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0"/>
          <p:cNvSpPr txBox="1"/>
          <p:nvPr>
            <p:ph type="title"/>
          </p:nvPr>
        </p:nvSpPr>
        <p:spPr>
          <a:xfrm>
            <a:off x="311700" y="339293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396DFF"/>
                </a:solidFill>
              </a:rPr>
              <a:t>Old code</a:t>
            </a:r>
            <a:endParaRPr sz="4500">
              <a:solidFill>
                <a:srgbClr val="396DFF"/>
              </a:solidFill>
            </a:endParaRPr>
          </a:p>
        </p:txBody>
      </p:sp>
      <p:pic>
        <p:nvPicPr>
          <p:cNvPr id="318" name="Google Shape;318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275" y="1580650"/>
            <a:ext cx="5880934" cy="2865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1"/>
          <p:cNvSpPr txBox="1"/>
          <p:nvPr>
            <p:ph type="title"/>
          </p:nvPr>
        </p:nvSpPr>
        <p:spPr>
          <a:xfrm>
            <a:off x="311700" y="293967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396DFF"/>
                </a:solidFill>
              </a:rPr>
              <a:t>After Ctrl+S</a:t>
            </a:r>
            <a:endParaRPr sz="4500">
              <a:solidFill>
                <a:srgbClr val="396DFF"/>
              </a:solidFill>
            </a:endParaRPr>
          </a:p>
        </p:txBody>
      </p:sp>
      <p:pic>
        <p:nvPicPr>
          <p:cNvPr id="324" name="Google Shape;324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6413" y="1400900"/>
            <a:ext cx="4762576" cy="3094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72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Let’s look at the code!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330" name="Google Shape;330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4715" y="2323121"/>
            <a:ext cx="1054820" cy="1054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3845" y="1235118"/>
            <a:ext cx="4180083" cy="3671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73"/>
          <p:cNvSpPr txBox="1"/>
          <p:nvPr>
            <p:ph type="title"/>
          </p:nvPr>
        </p:nvSpPr>
        <p:spPr>
          <a:xfrm>
            <a:off x="628629" y="809697"/>
            <a:ext cx="7886700" cy="1725000"/>
          </a:xfrm>
          <a:prstGeom prst="rect">
            <a:avLst/>
          </a:prstGeom>
        </p:spPr>
        <p:txBody>
          <a:bodyPr anchorCtr="0" anchor="b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 first…</a:t>
            </a:r>
            <a:endParaRPr/>
          </a:p>
        </p:txBody>
      </p:sp>
      <p:sp>
        <p:nvSpPr>
          <p:cNvPr id="337" name="Google Shape;337;p73"/>
          <p:cNvSpPr txBox="1"/>
          <p:nvPr>
            <p:ph idx="1" type="body"/>
          </p:nvPr>
        </p:nvSpPr>
        <p:spPr>
          <a:xfrm>
            <a:off x="514622" y="3017205"/>
            <a:ext cx="7886700" cy="1125300"/>
          </a:xfrm>
          <a:prstGeom prst="rect">
            <a:avLst/>
          </a:prstGeom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3000"/>
              </a:spcBef>
              <a:spcAft>
                <a:spcPts val="0"/>
              </a:spcAft>
              <a:buNone/>
            </a:pPr>
            <a:r>
              <a:rPr lang="en-US"/>
              <a:t>A coloring scheme!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74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Let’s look at the site!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343" name="Google Shape;343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607" y="1402241"/>
            <a:ext cx="5367968" cy="3468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7"/>
          <p:cNvSpPr txBox="1"/>
          <p:nvPr>
            <p:ph type="title"/>
          </p:nvPr>
        </p:nvSpPr>
        <p:spPr>
          <a:xfrm>
            <a:off x="892969" y="863947"/>
            <a:ext cx="7358100" cy="1741200"/>
          </a:xfrm>
          <a:prstGeom prst="rect">
            <a:avLst/>
          </a:prstGeom>
        </p:spPr>
        <p:txBody>
          <a:bodyPr anchorCtr="0" anchor="b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Our first workshop:</a:t>
            </a:r>
            <a:endParaRPr b="1"/>
          </a:p>
        </p:txBody>
      </p:sp>
      <p:sp>
        <p:nvSpPr>
          <p:cNvPr id="222" name="Google Shape;222;p57"/>
          <p:cNvSpPr txBox="1"/>
          <p:nvPr>
            <p:ph idx="1" type="body"/>
          </p:nvPr>
        </p:nvSpPr>
        <p:spPr>
          <a:xfrm>
            <a:off x="892969" y="2652117"/>
            <a:ext cx="7358100" cy="596100"/>
          </a:xfrm>
          <a:prstGeom prst="rect">
            <a:avLst/>
          </a:prstGeom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Making your Catbook profile!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75"/>
          <p:cNvSpPr txBox="1"/>
          <p:nvPr>
            <p:ph type="title"/>
          </p:nvPr>
        </p:nvSpPr>
        <p:spPr>
          <a:xfrm>
            <a:off x="628658" y="109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👀 our goal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349" name="Google Shape;349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369" y="1282498"/>
            <a:ext cx="6697262" cy="3411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76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Let’s Begin!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rPr>
              <a:t>buckle up…</a:t>
            </a:r>
            <a:endParaRPr b="1" sz="3000">
              <a:solidFill>
                <a:srgbClr val="CCCCCC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5" name="Google Shape;355;p76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356" name="Google Shape;356;p76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357" name="Google Shape;357;p76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76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59" name="Google Shape;359;p76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60" name="Google Shape;360;p76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1" name="Google Shape;361;p76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62" name="Google Shape;362;p76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63" name="Google Shape;363;p76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64" name="Google Shape;364;p76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5" name="Google Shape;365;p76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366" name="Google Shape;366;p76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7" name="Google Shape;367;p76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76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9" name="Google Shape;369;p76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370" name="Google Shape;370;p76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1" name="Google Shape;371;p76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372" name="Google Shape;372;p76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77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0: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Barebones 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8" name="Google Shape;378;p77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9" name="Google Shape;379;p77"/>
          <p:cNvSpPr/>
          <p:nvPr/>
        </p:nvSpPr>
        <p:spPr>
          <a:xfrm>
            <a:off x="2908193" y="3357624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-starter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0" name="Google Shape;380;p77"/>
          <p:cNvSpPr txBox="1"/>
          <p:nvPr/>
        </p:nvSpPr>
        <p:spPr>
          <a:xfrm>
            <a:off x="1576494" y="120551"/>
            <a:ext cx="59910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AB40"/>
                </a:solidFill>
                <a:latin typeface="Proxima Nova"/>
                <a:ea typeface="Proxima Nova"/>
                <a:cs typeface="Proxima Nova"/>
                <a:sym typeface="Proxima Nova"/>
              </a:rPr>
              <a:t>(Exercise!)</a:t>
            </a:r>
            <a:endParaRPr b="1" sz="3200">
              <a:solidFill>
                <a:srgbClr val="FFAB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81" name="Google Shape;381;p77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382" name="Google Shape;382;p77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77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84" name="Google Shape;384;p77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85" name="Google Shape;385;p77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6" name="Google Shape;386;p77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87" name="Google Shape;387;p77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8" name="Google Shape;388;p77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89" name="Google Shape;389;p77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90" name="Google Shape;390;p77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391" name="Google Shape;391;p77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2" name="Google Shape;392;p77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77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94" name="Google Shape;394;p77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395" name="Google Shape;395;p77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6" name="Google Shape;396;p77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397" name="Google Shape;397;p77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78"/>
          <p:cNvSpPr txBox="1"/>
          <p:nvPr>
            <p:ph type="title"/>
          </p:nvPr>
        </p:nvSpPr>
        <p:spPr>
          <a:xfrm>
            <a:off x="623883" y="-9624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Let’s do the HTML!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403" name="Google Shape;403;p78"/>
          <p:cNvSpPr txBox="1"/>
          <p:nvPr/>
        </p:nvSpPr>
        <p:spPr>
          <a:xfrm>
            <a:off x="369316" y="1342696"/>
            <a:ext cx="42477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Step 1: Add some text!</a:t>
            </a:r>
            <a:endParaRPr sz="28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Hint: </a:t>
            </a:r>
            <a:r>
              <a:rPr lang="en-US"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Recall the </a:t>
            </a:r>
            <a:r>
              <a:rPr lang="en-US" sz="1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&lt;html&gt;</a:t>
            </a:r>
            <a:r>
              <a:rPr lang="en-US"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1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&lt;h1&gt;</a:t>
            </a:r>
            <a:r>
              <a:rPr lang="en-US"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1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&lt;p&gt;</a:t>
            </a:r>
            <a:r>
              <a:rPr lang="en-US"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-US" sz="1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&lt;div&gt;</a:t>
            </a:r>
            <a:r>
              <a:rPr lang="en-US"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tags. Perhaps some others such as </a:t>
            </a:r>
            <a:r>
              <a:rPr lang="en-US" sz="1500" u="sng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&lt;section&gt;</a:t>
            </a:r>
            <a:r>
              <a:rPr lang="en-US"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might be useful... 🤔</a:t>
            </a:r>
            <a:endParaRPr sz="1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1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1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04" name="Google Shape;404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2695" y="1272927"/>
            <a:ext cx="2816449" cy="1587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9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200">
                <a:solidFill>
                  <a:srgbClr val="396DFF"/>
                </a:solidFill>
              </a:rPr>
              <a:t>Exercise 1: Kitten Started</a:t>
            </a:r>
            <a:endParaRPr sz="5200">
              <a:solidFill>
                <a:srgbClr val="396DFF"/>
              </a:solidFill>
            </a:endParaRPr>
          </a:p>
        </p:txBody>
      </p:sp>
      <p:sp>
        <p:nvSpPr>
          <p:cNvPr id="410" name="Google Shape;410;p79"/>
          <p:cNvSpPr txBox="1"/>
          <p:nvPr/>
        </p:nvSpPr>
        <p:spPr>
          <a:xfrm>
            <a:off x="600901" y="130015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Let’s try adding some text about us in </a:t>
            </a:r>
            <a:r>
              <a:rPr lang="en-US" sz="18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index.html</a:t>
            </a: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!</a:t>
            </a:r>
            <a:endParaRPr sz="18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Recall the </a:t>
            </a:r>
            <a:r>
              <a:rPr lang="en-US" sz="18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&lt;html&gt;</a:t>
            </a: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18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&lt;h1&gt;</a:t>
            </a: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18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&lt;p&gt;</a:t>
            </a: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-US" sz="18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&lt;div&gt;</a:t>
            </a: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tags. </a:t>
            </a:r>
            <a:endParaRPr sz="18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Perhaps some others such as </a:t>
            </a:r>
            <a:r>
              <a:rPr lang="en-US" sz="1800" u="sng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&lt;section&gt;</a:t>
            </a: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or </a:t>
            </a:r>
            <a:r>
              <a:rPr lang="en-US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&lt;hr&gt;</a:t>
            </a:r>
            <a:r>
              <a:rPr lang="en-US" sz="1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might be useful... 🤔</a:t>
            </a:r>
            <a:endParaRPr sz="18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11" name="Google Shape;411;p79"/>
          <p:cNvPicPr preferRelativeResize="0"/>
          <p:nvPr/>
        </p:nvPicPr>
        <p:blipFill rotWithShape="1">
          <a:blip r:embed="rId5">
            <a:alphaModFix/>
          </a:blip>
          <a:srcRect b="9198" l="0" r="0" t="0"/>
          <a:stretch/>
        </p:blipFill>
        <p:spPr>
          <a:xfrm>
            <a:off x="2737800" y="3075875"/>
            <a:ext cx="3658850" cy="180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80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Need Help?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417" name="Google Shape;417;p80"/>
          <p:cNvSpPr txBox="1"/>
          <p:nvPr/>
        </p:nvSpPr>
        <p:spPr>
          <a:xfrm>
            <a:off x="600926" y="1584378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42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Raise your hand or add yourself to </a:t>
            </a:r>
            <a:r>
              <a:rPr lang="en-US" sz="4200" u="sng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weblab.is/q</a:t>
            </a:r>
            <a:endParaRPr sz="17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81"/>
          <p:cNvSpPr txBox="1"/>
          <p:nvPr>
            <p:ph type="title"/>
          </p:nvPr>
        </p:nvSpPr>
        <p:spPr>
          <a:xfrm>
            <a:off x="628658" y="17672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200">
                <a:solidFill>
                  <a:srgbClr val="396DFF"/>
                </a:solidFill>
              </a:rPr>
              <a:t>Exercise 1: </a:t>
            </a:r>
            <a:r>
              <a:rPr lang="en-US" sz="5200"/>
              <a:t>Kitten</a:t>
            </a:r>
            <a:r>
              <a:rPr lang="en-US" sz="5200">
                <a:solidFill>
                  <a:srgbClr val="396DFF"/>
                </a:solidFill>
              </a:rPr>
              <a:t> Started</a:t>
            </a:r>
            <a:endParaRPr sz="5200">
              <a:solidFill>
                <a:srgbClr val="396DFF"/>
              </a:solidFill>
            </a:endParaRPr>
          </a:p>
        </p:txBody>
      </p:sp>
      <p:sp>
        <p:nvSpPr>
          <p:cNvPr id="423" name="Google Shape;423;p81"/>
          <p:cNvSpPr txBox="1"/>
          <p:nvPr/>
        </p:nvSpPr>
        <p:spPr>
          <a:xfrm>
            <a:off x="600776" y="131110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b="1" lang="en-US" sz="2100">
                <a:solidFill>
                  <a:srgbClr val="0A369D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 </a:t>
            </a:r>
            <a:r>
              <a:rPr i="1" lang="en-US" sz="2100">
                <a:solidFill>
                  <a:srgbClr val="0A369D"/>
                </a:solidFill>
                <a:latin typeface="Roboto Mono"/>
                <a:ea typeface="Roboto Mono"/>
                <a:cs typeface="Roboto Mono"/>
                <a:sym typeface="Roboto Mono"/>
              </a:rPr>
              <a:t>(clears your local changes)</a:t>
            </a:r>
            <a:endParaRPr i="1" sz="2100">
              <a:solidFill>
                <a:srgbClr val="0A369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100">
                <a:solidFill>
                  <a:srgbClr val="0A369D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lang="en-US" sz="2100">
                <a:solidFill>
                  <a:srgbClr val="0A369D"/>
                </a:solidFill>
                <a:latin typeface="Roboto Mono"/>
                <a:ea typeface="Roboto Mono"/>
                <a:cs typeface="Roboto Mono"/>
                <a:sym typeface="Roboto Mono"/>
              </a:rPr>
              <a:t>w0-step1</a:t>
            </a:r>
            <a:endParaRPr sz="2100">
              <a:solidFill>
                <a:srgbClr val="0A369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24" name="Google Shape;424;p81"/>
          <p:cNvPicPr preferRelativeResize="0"/>
          <p:nvPr/>
        </p:nvPicPr>
        <p:blipFill rotWithShape="1">
          <a:blip r:embed="rId3">
            <a:alphaModFix/>
          </a:blip>
          <a:srcRect b="9198" l="0" r="0" t="0"/>
          <a:stretch/>
        </p:blipFill>
        <p:spPr>
          <a:xfrm>
            <a:off x="2576550" y="2645750"/>
            <a:ext cx="4135176" cy="215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brief git clarification / review </a:t>
            </a:r>
            <a:endParaRPr/>
          </a:p>
        </p:txBody>
      </p:sp>
      <p:sp>
        <p:nvSpPr>
          <p:cNvPr id="430" name="Google Shape;430;p82"/>
          <p:cNvSpPr txBox="1"/>
          <p:nvPr>
            <p:ph idx="1" type="body"/>
          </p:nvPr>
        </p:nvSpPr>
        <p:spPr>
          <a:xfrm>
            <a:off x="311700" y="1152475"/>
            <a:ext cx="71214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do we keep doing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300">
                <a:latin typeface="Consolas"/>
                <a:ea typeface="Consolas"/>
                <a:cs typeface="Consolas"/>
                <a:sym typeface="Consolas"/>
              </a:rPr>
              <a:t>git reset --hard</a:t>
            </a:r>
            <a:endParaRPr sz="2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US"/>
              <a:t>and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300">
                <a:latin typeface="Consolas"/>
                <a:ea typeface="Consolas"/>
                <a:cs typeface="Consolas"/>
                <a:sym typeface="Consolas"/>
              </a:rPr>
              <a:t>git checkout wX-stepY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US"/>
              <a:t>like… what do these commands even do again... 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180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82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83"/>
          <p:cNvSpPr txBox="1"/>
          <p:nvPr>
            <p:ph type="title"/>
          </p:nvPr>
        </p:nvSpPr>
        <p:spPr>
          <a:xfrm>
            <a:off x="2590075" y="799225"/>
            <a:ext cx="4942200" cy="15999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n-US" sz="3300">
                <a:solidFill>
                  <a:srgbClr val="0A369D"/>
                </a:solidFill>
                <a:latin typeface="Consolas"/>
                <a:ea typeface="Consolas"/>
                <a:cs typeface="Consolas"/>
                <a:sym typeface="Consolas"/>
              </a:rPr>
              <a:t>git reset --hard</a:t>
            </a:r>
            <a:endParaRPr sz="4400"/>
          </a:p>
        </p:txBody>
      </p:sp>
      <p:sp>
        <p:nvSpPr>
          <p:cNvPr id="437" name="Google Shape;437;p83"/>
          <p:cNvSpPr txBox="1"/>
          <p:nvPr>
            <p:ph idx="1" type="body"/>
          </p:nvPr>
        </p:nvSpPr>
        <p:spPr>
          <a:xfrm>
            <a:off x="700200" y="2343625"/>
            <a:ext cx="7743600" cy="23196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resets the LOCAL version of your code (on your computer) to </a:t>
            </a:r>
            <a:r>
              <a:rPr b="1" lang="en-US" sz="2000"/>
              <a:t>match</a:t>
            </a:r>
            <a:r>
              <a:rPr lang="en-US" sz="2000"/>
              <a:t> the last COMMITED version of the code</a:t>
            </a:r>
            <a:endParaRPr sz="2000"/>
          </a:p>
          <a:p>
            <a:pPr indent="0" lvl="0" marL="0" rtl="0" algn="ctr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000"/>
              <a:t>irreversibly deletes all local (uncommitted) changes</a:t>
            </a:r>
            <a:endParaRPr sz="2000"/>
          </a:p>
          <a:p>
            <a:pPr indent="0" lvl="0" marL="0" rtl="0" algn="l">
              <a:spcBef>
                <a:spcPts val="1800"/>
              </a:spcBef>
              <a:spcAft>
                <a:spcPts val="180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83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84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44" name="Google Shape;444;p84"/>
          <p:cNvPicPr preferRelativeResize="0"/>
          <p:nvPr/>
        </p:nvPicPr>
        <p:blipFill rotWithShape="1">
          <a:blip r:embed="rId3">
            <a:alphaModFix/>
          </a:blip>
          <a:srcRect b="22980" l="0" r="0" t="22329"/>
          <a:stretch/>
        </p:blipFill>
        <p:spPr>
          <a:xfrm>
            <a:off x="2056988" y="661700"/>
            <a:ext cx="5030024" cy="366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8"/>
          <p:cNvSpPr txBox="1"/>
          <p:nvPr>
            <p:ph type="title"/>
          </p:nvPr>
        </p:nvSpPr>
        <p:spPr>
          <a:xfrm>
            <a:off x="311700" y="1193700"/>
            <a:ext cx="8520600" cy="19635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Catbook</a:t>
            </a:r>
            <a:endParaRPr b="1"/>
          </a:p>
        </p:txBody>
      </p:sp>
      <p:sp>
        <p:nvSpPr>
          <p:cNvPr id="228" name="Google Shape;228;p58"/>
          <p:cNvSpPr txBox="1"/>
          <p:nvPr>
            <p:ph idx="1" type="body"/>
          </p:nvPr>
        </p:nvSpPr>
        <p:spPr>
          <a:xfrm>
            <a:off x="311700" y="3239800"/>
            <a:ext cx="8520600" cy="13008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800"/>
              </a:spcAft>
              <a:buNone/>
            </a:pPr>
            <a:r>
              <a:rPr lang="en-US"/>
              <a:t>The purrfect social media website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85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50" name="Google Shape;450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1450" y="-400725"/>
            <a:ext cx="3558734" cy="4742135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85"/>
          <p:cNvSpPr txBox="1"/>
          <p:nvPr/>
        </p:nvSpPr>
        <p:spPr>
          <a:xfrm>
            <a:off x="900750" y="602900"/>
            <a:ext cx="39495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many minutes later...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2" name="Google Shape;452;p85"/>
          <p:cNvSpPr txBox="1"/>
          <p:nvPr/>
        </p:nvSpPr>
        <p:spPr>
          <a:xfrm>
            <a:off x="4399575" y="3611700"/>
            <a:ext cx="3243900" cy="5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man… i wish i could just restore the code to the original working version but I’d have to press “undo” like 10,000 times and vscode won’t even let me do that...</a:t>
            </a:r>
            <a:endParaRPr sz="1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86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8" name="Google Shape;458;p86"/>
          <p:cNvSpPr txBox="1"/>
          <p:nvPr>
            <p:ph idx="4294967295" type="title"/>
          </p:nvPr>
        </p:nvSpPr>
        <p:spPr>
          <a:xfrm>
            <a:off x="3042625" y="3180600"/>
            <a:ext cx="4511700" cy="755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n-US" sz="2500">
                <a:solidFill>
                  <a:srgbClr val="0A369D"/>
                </a:solidFill>
                <a:latin typeface="Consolas"/>
                <a:ea typeface="Consolas"/>
                <a:cs typeface="Consolas"/>
                <a:sym typeface="Consolas"/>
              </a:rPr>
              <a:t>git reset --hard</a:t>
            </a:r>
            <a:endParaRPr sz="4000"/>
          </a:p>
        </p:txBody>
      </p:sp>
      <p:pic>
        <p:nvPicPr>
          <p:cNvPr id="459" name="Google Shape;459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5025" y="1303100"/>
            <a:ext cx="2138462" cy="15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87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65" name="Google Shape;465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0174" y="-510538"/>
            <a:ext cx="4036535" cy="5378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88"/>
          <p:cNvSpPr txBox="1"/>
          <p:nvPr>
            <p:ph type="title"/>
          </p:nvPr>
        </p:nvSpPr>
        <p:spPr>
          <a:xfrm>
            <a:off x="2006875" y="721750"/>
            <a:ext cx="6094800" cy="19551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n-US" sz="3300">
                <a:solidFill>
                  <a:srgbClr val="0A369D"/>
                </a:solidFill>
                <a:latin typeface="Consolas"/>
                <a:ea typeface="Consolas"/>
                <a:cs typeface="Consolas"/>
                <a:sym typeface="Consolas"/>
              </a:rPr>
              <a:t>git checkout wX-stepY</a:t>
            </a:r>
            <a:endParaRPr sz="4400"/>
          </a:p>
        </p:txBody>
      </p:sp>
      <p:sp>
        <p:nvSpPr>
          <p:cNvPr id="471" name="Google Shape;471;p88"/>
          <p:cNvSpPr txBox="1"/>
          <p:nvPr>
            <p:ph idx="1" type="body"/>
          </p:nvPr>
        </p:nvSpPr>
        <p:spPr>
          <a:xfrm>
            <a:off x="864425" y="2676850"/>
            <a:ext cx="7743600" cy="23196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retrieves the </a:t>
            </a:r>
            <a:r>
              <a:rPr i="1" lang="en-US" sz="2000"/>
              <a:t>branch</a:t>
            </a:r>
            <a:r>
              <a:rPr lang="en-US" sz="2000"/>
              <a:t> “wX-stepY” from the cloud (github)</a:t>
            </a:r>
            <a:endParaRPr sz="2000"/>
          </a:p>
          <a:p>
            <a:pPr indent="0" lvl="0" marL="0" rtl="0" algn="ctr">
              <a:spcBef>
                <a:spcPts val="1800"/>
              </a:spcBef>
              <a:spcAft>
                <a:spcPts val="18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472" name="Google Shape;472;p88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89"/>
          <p:cNvSpPr txBox="1"/>
          <p:nvPr>
            <p:ph type="title"/>
          </p:nvPr>
        </p:nvSpPr>
        <p:spPr>
          <a:xfrm>
            <a:off x="311700" y="36837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workflow: </a:t>
            </a:r>
            <a:endParaRPr/>
          </a:p>
        </p:txBody>
      </p:sp>
      <p:sp>
        <p:nvSpPr>
          <p:cNvPr id="478" name="Google Shape;478;p89"/>
          <p:cNvSpPr txBox="1"/>
          <p:nvPr>
            <p:ph idx="1" type="body"/>
          </p:nvPr>
        </p:nvSpPr>
        <p:spPr>
          <a:xfrm>
            <a:off x="311700" y="1152475"/>
            <a:ext cx="7121400" cy="34164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If you get lost, or fall behind:</a:t>
            </a:r>
            <a:endParaRPr sz="1900"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180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89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0" name="Google Shape;480;p89"/>
          <p:cNvSpPr/>
          <p:nvPr/>
        </p:nvSpPr>
        <p:spPr>
          <a:xfrm>
            <a:off x="412002" y="1759176"/>
            <a:ext cx="4449000" cy="10983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22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2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wX-stepY</a:t>
            </a:r>
            <a:endParaRPr sz="22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1" name="Google Shape;481;p89"/>
          <p:cNvSpPr txBox="1"/>
          <p:nvPr>
            <p:ph type="title"/>
          </p:nvPr>
        </p:nvSpPr>
        <p:spPr>
          <a:xfrm>
            <a:off x="412000" y="3159325"/>
            <a:ext cx="8520600" cy="5727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note! </a:t>
            </a:r>
            <a:endParaRPr/>
          </a:p>
        </p:txBody>
      </p:sp>
      <p:sp>
        <p:nvSpPr>
          <p:cNvPr id="482" name="Google Shape;482;p89"/>
          <p:cNvSpPr txBox="1"/>
          <p:nvPr>
            <p:ph idx="1" type="body"/>
          </p:nvPr>
        </p:nvSpPr>
        <p:spPr>
          <a:xfrm>
            <a:off x="412000" y="3881575"/>
            <a:ext cx="8324700" cy="687300"/>
          </a:xfrm>
          <a:prstGeom prst="rect">
            <a:avLst/>
          </a:prstGeom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This is good for our workshops, but not when building your projects! </a:t>
            </a:r>
            <a:r>
              <a:rPr b="1" lang="en-US" sz="1900"/>
              <a:t>Don’t abuse git reset —hard</a:t>
            </a:r>
            <a:r>
              <a:rPr lang="en-US" sz="1900"/>
              <a:t>. Better ways to switch branches.</a:t>
            </a:r>
            <a:endParaRPr sz="1900"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18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90"/>
          <p:cNvSpPr txBox="1"/>
          <p:nvPr>
            <p:ph idx="1" type="body"/>
          </p:nvPr>
        </p:nvSpPr>
        <p:spPr>
          <a:xfrm>
            <a:off x="4213350" y="898350"/>
            <a:ext cx="4430700" cy="13317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going through version history of a google doc and selecting a specific version to “restore”</a:t>
            </a:r>
            <a:endParaRPr/>
          </a:p>
        </p:txBody>
      </p:sp>
      <p:sp>
        <p:nvSpPr>
          <p:cNvPr id="488" name="Google Shape;488;p90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89" name="Google Shape;489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425" y="608863"/>
            <a:ext cx="2361805" cy="2944331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90"/>
          <p:cNvSpPr txBox="1"/>
          <p:nvPr>
            <p:ph idx="1" type="body"/>
          </p:nvPr>
        </p:nvSpPr>
        <p:spPr>
          <a:xfrm>
            <a:off x="4316750" y="2618850"/>
            <a:ext cx="4430700" cy="13317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→ it’s the same idea!</a:t>
            </a:r>
            <a:endParaRPr sz="2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9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/>
              <a:t>we want to “check out” a particular version of the code. </a:t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(in this case, it’s an individual step of our workshop.) </a:t>
            </a:r>
            <a:endParaRPr sz="1900"/>
          </a:p>
        </p:txBody>
      </p:sp>
      <p:sp>
        <p:nvSpPr>
          <p:cNvPr id="496" name="Google Shape;496;p91"/>
          <p:cNvSpPr txBox="1"/>
          <p:nvPr>
            <p:ph idx="12" type="sldNum"/>
          </p:nvPr>
        </p:nvSpPr>
        <p:spPr>
          <a:xfrm>
            <a:off x="8472453" y="4663225"/>
            <a:ext cx="359700" cy="3936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97" name="Google Shape;497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6400" y="368600"/>
            <a:ext cx="2394264" cy="3190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92"/>
          <p:cNvSpPr txBox="1"/>
          <p:nvPr>
            <p:ph type="title"/>
          </p:nvPr>
        </p:nvSpPr>
        <p:spPr>
          <a:xfrm>
            <a:off x="628658" y="17672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200">
                <a:solidFill>
                  <a:srgbClr val="396DFF"/>
                </a:solidFill>
              </a:rPr>
              <a:t>Exercise 1: </a:t>
            </a:r>
            <a:r>
              <a:rPr lang="en-US" sz="5200"/>
              <a:t>Kitten</a:t>
            </a:r>
            <a:r>
              <a:rPr lang="en-US" sz="5200">
                <a:solidFill>
                  <a:srgbClr val="396DFF"/>
                </a:solidFill>
              </a:rPr>
              <a:t> Started</a:t>
            </a:r>
            <a:endParaRPr sz="5200">
              <a:solidFill>
                <a:srgbClr val="396DFF"/>
              </a:solidFill>
            </a:endParaRPr>
          </a:p>
        </p:txBody>
      </p:sp>
      <p:sp>
        <p:nvSpPr>
          <p:cNvPr id="503" name="Google Shape;503;p92"/>
          <p:cNvSpPr txBox="1"/>
          <p:nvPr/>
        </p:nvSpPr>
        <p:spPr>
          <a:xfrm>
            <a:off x="600776" y="131110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b="1" lang="en-US" sz="2100">
                <a:solidFill>
                  <a:srgbClr val="0A369D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 </a:t>
            </a:r>
            <a:r>
              <a:rPr i="1" lang="en-US" sz="2100">
                <a:solidFill>
                  <a:srgbClr val="0A369D"/>
                </a:solidFill>
                <a:latin typeface="Roboto Mono"/>
                <a:ea typeface="Roboto Mono"/>
                <a:cs typeface="Roboto Mono"/>
                <a:sym typeface="Roboto Mono"/>
              </a:rPr>
              <a:t>(clears your local changes)</a:t>
            </a:r>
            <a:endParaRPr i="1" sz="2100">
              <a:solidFill>
                <a:srgbClr val="0A369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100">
                <a:solidFill>
                  <a:srgbClr val="0A369D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w0-step1</a:t>
            </a:r>
            <a:endParaRPr sz="2100">
              <a:solidFill>
                <a:srgbClr val="0A369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504" name="Google Shape;504;p92"/>
          <p:cNvPicPr preferRelativeResize="0"/>
          <p:nvPr/>
        </p:nvPicPr>
        <p:blipFill rotWithShape="1">
          <a:blip r:embed="rId3">
            <a:alphaModFix/>
          </a:blip>
          <a:srcRect b="9198" l="0" r="0" t="0"/>
          <a:stretch/>
        </p:blipFill>
        <p:spPr>
          <a:xfrm>
            <a:off x="2576550" y="2645750"/>
            <a:ext cx="4135176" cy="215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3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1: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Add an Image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0" name="Google Shape;510;p93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1" name="Google Shape;511;p93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w0-step1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512" name="Google Shape;512;p93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513" name="Google Shape;513;p93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93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15" name="Google Shape;515;p93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16" name="Google Shape;516;p93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7" name="Google Shape;517;p93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18" name="Google Shape;518;p93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19" name="Google Shape;519;p93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20" name="Google Shape;520;p93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1" name="Google Shape;521;p93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522" name="Google Shape;522;p93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23" name="Google Shape;523;p93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93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5" name="Google Shape;525;p93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526" name="Google Shape;526;p93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27" name="Google Shape;527;p93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528" name="Google Shape;528;p93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4"/>
          <p:cNvSpPr txBox="1"/>
          <p:nvPr/>
        </p:nvSpPr>
        <p:spPr>
          <a:xfrm>
            <a:off x="701631" y="1255936"/>
            <a:ext cx="3658800" cy="30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Let’s add a profile picture with alt text to </a:t>
            </a:r>
            <a:r>
              <a:rPr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index.html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1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Hint! 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Recall the </a:t>
            </a:r>
            <a:r>
              <a:rPr lang="en-US" sz="2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&lt;img&gt;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tag and its attributes?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34" name="Google Shape;534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8275" y="1182675"/>
            <a:ext cx="2986976" cy="3687373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4"/>
          <p:cNvSpPr txBox="1"/>
          <p:nvPr>
            <p:ph type="title"/>
          </p:nvPr>
        </p:nvSpPr>
        <p:spPr>
          <a:xfrm>
            <a:off x="-121101" y="0"/>
            <a:ext cx="5926500" cy="10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3800">
                <a:solidFill>
                  <a:srgbClr val="396DFF"/>
                </a:solidFill>
              </a:rPr>
              <a:t>Exercise </a:t>
            </a:r>
            <a:r>
              <a:rPr lang="en-US" sz="3800"/>
              <a:t>2</a:t>
            </a:r>
            <a:r>
              <a:rPr lang="en-US" sz="3800">
                <a:solidFill>
                  <a:srgbClr val="396DFF"/>
                </a:solidFill>
              </a:rPr>
              <a:t>: </a:t>
            </a:r>
            <a:r>
              <a:rPr lang="en-US" sz="3800"/>
              <a:t>Cute Turtles</a:t>
            </a:r>
            <a:endParaRPr sz="3800">
              <a:solidFill>
                <a:srgbClr val="396DFF"/>
              </a:solidFill>
            </a:endParaRPr>
          </a:p>
        </p:txBody>
      </p:sp>
      <p:sp>
        <p:nvSpPr>
          <p:cNvPr id="536" name="Google Shape;536;p94"/>
          <p:cNvSpPr/>
          <p:nvPr/>
        </p:nvSpPr>
        <p:spPr>
          <a:xfrm>
            <a:off x="5927124" y="164225"/>
            <a:ext cx="2987100" cy="4545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w0-step1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9"/>
          <p:cNvSpPr txBox="1"/>
          <p:nvPr>
            <p:ph type="title"/>
          </p:nvPr>
        </p:nvSpPr>
        <p:spPr>
          <a:xfrm>
            <a:off x="547258" y="165803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Your Tools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234" name="Google Shape;23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2337" y="1936625"/>
            <a:ext cx="1054820" cy="1054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5991" y="1764644"/>
            <a:ext cx="1398766" cy="139876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59"/>
          <p:cNvSpPr txBox="1"/>
          <p:nvPr>
            <p:ph idx="1" type="body"/>
          </p:nvPr>
        </p:nvSpPr>
        <p:spPr>
          <a:xfrm>
            <a:off x="406615" y="2650951"/>
            <a:ext cx="4417800" cy="1300800"/>
          </a:xfrm>
          <a:prstGeom prst="rect">
            <a:avLst/>
          </a:prstGeom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3000"/>
              </a:spcBef>
              <a:spcAft>
                <a:spcPts val="0"/>
              </a:spcAft>
              <a:buNone/>
            </a:pPr>
            <a:r>
              <a:rPr lang="en-US"/>
              <a:t>Code Editor</a:t>
            </a:r>
            <a:endParaRPr/>
          </a:p>
        </p:txBody>
      </p:sp>
      <p:sp>
        <p:nvSpPr>
          <p:cNvPr id="237" name="Google Shape;237;p59"/>
          <p:cNvSpPr txBox="1"/>
          <p:nvPr>
            <p:ph idx="1" type="body"/>
          </p:nvPr>
        </p:nvSpPr>
        <p:spPr>
          <a:xfrm>
            <a:off x="4086467" y="2650951"/>
            <a:ext cx="4417800" cy="1300800"/>
          </a:xfrm>
          <a:prstGeom prst="rect">
            <a:avLst/>
          </a:prstGeom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3000"/>
              </a:spcBef>
              <a:spcAft>
                <a:spcPts val="0"/>
              </a:spcAft>
              <a:buNone/>
            </a:pPr>
            <a:r>
              <a:rPr lang="en-US"/>
              <a:t>Terminal/Git Bash </a:t>
            </a:r>
            <a:r>
              <a:rPr lang="en-US" sz="1000"/>
              <a:t>(for windows)</a:t>
            </a:r>
            <a:endParaRPr sz="1000"/>
          </a:p>
        </p:txBody>
      </p:sp>
      <p:sp>
        <p:nvSpPr>
          <p:cNvPr id="238" name="Google Shape;238;p59"/>
          <p:cNvSpPr txBox="1"/>
          <p:nvPr/>
        </p:nvSpPr>
        <p:spPr>
          <a:xfrm>
            <a:off x="1890350" y="4105600"/>
            <a:ext cx="52005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weblab.is/hw0</a:t>
            </a:r>
            <a:endParaRPr sz="2000">
              <a:solidFill>
                <a:srgbClr val="396D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5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2: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Centering 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2" name="Google Shape;542;p95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3" name="Google Shape;543;p95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-step2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544" name="Google Shape;544;p95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545" name="Google Shape;545;p95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95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47" name="Google Shape;547;p95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48" name="Google Shape;548;p95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49" name="Google Shape;549;p95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50" name="Google Shape;550;p95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51" name="Google Shape;551;p95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52" name="Google Shape;552;p95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3" name="Google Shape;553;p95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554" name="Google Shape;554;p95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55" name="Google Shape;555;p95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95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7" name="Google Shape;557;p95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558" name="Google Shape;558;p95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59" name="Google Shape;559;p95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560" name="Google Shape;560;p95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96"/>
          <p:cNvSpPr txBox="1"/>
          <p:nvPr>
            <p:ph type="title"/>
          </p:nvPr>
        </p:nvSpPr>
        <p:spPr>
          <a:xfrm>
            <a:off x="-1172128" y="-43800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4500"/>
              <a:t>Centering HTML</a:t>
            </a:r>
            <a:endParaRPr sz="4500">
              <a:solidFill>
                <a:srgbClr val="396DFF"/>
              </a:solidFill>
            </a:endParaRPr>
          </a:p>
        </p:txBody>
      </p:sp>
      <p:pic>
        <p:nvPicPr>
          <p:cNvPr id="566" name="Google Shape;566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3550" y="1094801"/>
            <a:ext cx="3187598" cy="3935027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96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w0-step2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7"/>
          <p:cNvSpPr txBox="1"/>
          <p:nvPr/>
        </p:nvSpPr>
        <p:spPr>
          <a:xfrm>
            <a:off x="600925" y="1642249"/>
            <a:ext cx="7909800" cy="29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It’s time to link to our CSS stylesheet!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3" name="Google Shape;573;p97"/>
          <p:cNvSpPr txBox="1"/>
          <p:nvPr>
            <p:ph type="title"/>
          </p:nvPr>
        </p:nvSpPr>
        <p:spPr>
          <a:xfrm>
            <a:off x="-805567" y="16422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Making it Stylish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574" name="Google Shape;574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5153" y="2631250"/>
            <a:ext cx="5193690" cy="1321405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97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w0-step2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98"/>
          <p:cNvSpPr txBox="1"/>
          <p:nvPr/>
        </p:nvSpPr>
        <p:spPr>
          <a:xfrm>
            <a:off x="568075" y="1806700"/>
            <a:ext cx="4325700" cy="9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2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Let’s center the text together!</a:t>
            </a:r>
            <a:endParaRPr sz="22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81" name="Google Shape;581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429" y="2834620"/>
            <a:ext cx="2384793" cy="94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5488" y="1446725"/>
            <a:ext cx="3057884" cy="3498552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98"/>
          <p:cNvSpPr txBox="1"/>
          <p:nvPr>
            <p:ph type="title"/>
          </p:nvPr>
        </p:nvSpPr>
        <p:spPr>
          <a:xfrm>
            <a:off x="-805567" y="16422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Making it Stylish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584" name="Google Shape;584;p98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w0-step2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99"/>
          <p:cNvSpPr txBox="1"/>
          <p:nvPr/>
        </p:nvSpPr>
        <p:spPr>
          <a:xfrm>
            <a:off x="600926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 call these kinds of classes that just apply one css attribute, </a:t>
            </a:r>
            <a:r>
              <a:rPr b="1"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utility classes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0" name="Google Shape;590;p99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w0-step2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1" name="Google Shape;591;p99"/>
          <p:cNvSpPr txBox="1"/>
          <p:nvPr>
            <p:ph type="title"/>
          </p:nvPr>
        </p:nvSpPr>
        <p:spPr>
          <a:xfrm>
            <a:off x="-805567" y="16422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Making it Stylish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592" name="Google Shape;592;p99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w0-step2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00"/>
          <p:cNvSpPr txBox="1"/>
          <p:nvPr/>
        </p:nvSpPr>
        <p:spPr>
          <a:xfrm>
            <a:off x="600926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 call these kinds of classes that just apply one css attribute, </a:t>
            </a:r>
            <a:r>
              <a:rPr b="1"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utility classes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We’ll format our utility classes so that they’re prefaced by a “</a:t>
            </a:r>
            <a:r>
              <a:rPr lang="en-US" sz="2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u-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”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98" name="Google Shape;598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1899" y="3543033"/>
            <a:ext cx="2780222" cy="1107053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100"/>
          <p:cNvSpPr txBox="1"/>
          <p:nvPr>
            <p:ph type="title"/>
          </p:nvPr>
        </p:nvSpPr>
        <p:spPr>
          <a:xfrm>
            <a:off x="-805567" y="16422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Making it Stylish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600" name="Google Shape;600;p100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w0-step2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101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3: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Centerpiece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7" name="Google Shape;607;p101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-step3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608" name="Google Shape;608;p101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609" name="Google Shape;609;p101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01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11" name="Google Shape;611;p101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12" name="Google Shape;612;p101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13" name="Google Shape;613;p101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14" name="Google Shape;614;p101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615" name="Google Shape;615;p101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16" name="Google Shape;616;p101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17" name="Google Shape;617;p101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618" name="Google Shape;618;p101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19" name="Google Shape;619;p101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01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1" name="Google Shape;621;p101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622" name="Google Shape;622;p101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23" name="Google Shape;623;p101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624" name="Google Shape;624;p101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102"/>
          <p:cNvSpPr txBox="1"/>
          <p:nvPr>
            <p:ph type="title"/>
          </p:nvPr>
        </p:nvSpPr>
        <p:spPr>
          <a:xfrm>
            <a:off x="-997342" y="3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100"/>
              <a:t>Making it Stylish</a:t>
            </a:r>
            <a:endParaRPr sz="5100">
              <a:solidFill>
                <a:srgbClr val="396DFF"/>
              </a:solidFill>
            </a:endParaRPr>
          </a:p>
        </p:txBody>
      </p:sp>
      <p:pic>
        <p:nvPicPr>
          <p:cNvPr id="630" name="Google Shape;630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8077" y="1282493"/>
            <a:ext cx="3242190" cy="3709428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102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w0-step3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3"/>
          <p:cNvSpPr txBox="1"/>
          <p:nvPr>
            <p:ph type="title"/>
          </p:nvPr>
        </p:nvSpPr>
        <p:spPr>
          <a:xfrm>
            <a:off x="-663275" y="23676"/>
            <a:ext cx="7199400" cy="8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3900"/>
              <a:t>Exercise 3: Centerpiece</a:t>
            </a:r>
            <a:endParaRPr sz="3900">
              <a:solidFill>
                <a:srgbClr val="396DFF"/>
              </a:solidFill>
            </a:endParaRPr>
          </a:p>
        </p:txBody>
      </p:sp>
      <p:sp>
        <p:nvSpPr>
          <p:cNvPr id="637" name="Google Shape;637;p103"/>
          <p:cNvSpPr txBox="1"/>
          <p:nvPr/>
        </p:nvSpPr>
        <p:spPr>
          <a:xfrm>
            <a:off x="1121300" y="2123972"/>
            <a:ext cx="3756600" cy="24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Use </a:t>
            </a:r>
            <a:r>
              <a:rPr lang="en-US" sz="2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u-textCenter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to center the other text!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38" name="Google Shape;638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725" y="1303100"/>
            <a:ext cx="2872701" cy="3785923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103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w0-step3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4" name="Google Shape;644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6366" y="1105702"/>
            <a:ext cx="3022312" cy="3983073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104"/>
          <p:cNvSpPr txBox="1"/>
          <p:nvPr>
            <p:ph type="title"/>
          </p:nvPr>
        </p:nvSpPr>
        <p:spPr>
          <a:xfrm>
            <a:off x="-663275" y="23676"/>
            <a:ext cx="7199400" cy="8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3900"/>
              <a:t>Exercise 3: Centerpiece</a:t>
            </a:r>
            <a:endParaRPr sz="3900">
              <a:solidFill>
                <a:srgbClr val="396DFF"/>
              </a:solidFill>
            </a:endParaRPr>
          </a:p>
        </p:txBody>
      </p:sp>
      <p:sp>
        <p:nvSpPr>
          <p:cNvPr id="646" name="Google Shape;646;p104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w0-step3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0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Open Console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244" name="Google Shape;24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655" y="1456368"/>
            <a:ext cx="5067028" cy="3468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05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More CSS!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652" name="Google Shape;652;p105"/>
          <p:cNvSpPr txBox="1"/>
          <p:nvPr/>
        </p:nvSpPr>
        <p:spPr>
          <a:xfrm>
            <a:off x="600926" y="1584378"/>
            <a:ext cx="42477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Step 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4: Center more text with our new ruleset!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06"/>
          <p:cNvSpPr txBox="1"/>
          <p:nvPr>
            <p:ph type="title"/>
          </p:nvPr>
        </p:nvSpPr>
        <p:spPr>
          <a:xfrm>
            <a:off x="-101125" y="20600"/>
            <a:ext cx="63909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4900"/>
              <a:t>Review:</a:t>
            </a:r>
            <a:endParaRPr sz="4900">
              <a:solidFill>
                <a:srgbClr val="396DFF"/>
              </a:solidFill>
            </a:endParaRPr>
          </a:p>
        </p:txBody>
      </p:sp>
      <p:pic>
        <p:nvPicPr>
          <p:cNvPr id="658" name="Google Shape;658;p106"/>
          <p:cNvPicPr preferRelativeResize="0"/>
          <p:nvPr/>
        </p:nvPicPr>
        <p:blipFill rotWithShape="1">
          <a:blip r:embed="rId3">
            <a:alphaModFix/>
          </a:blip>
          <a:srcRect b="0" l="0" r="8096" t="0"/>
          <a:stretch/>
        </p:blipFill>
        <p:spPr>
          <a:xfrm>
            <a:off x="1206500" y="1585175"/>
            <a:ext cx="6731000" cy="2531375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106"/>
          <p:cNvSpPr/>
          <p:nvPr/>
        </p:nvSpPr>
        <p:spPr>
          <a:xfrm>
            <a:off x="6176574" y="125050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w0-step3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Google Shape;664;p107"/>
          <p:cNvPicPr preferRelativeResize="0"/>
          <p:nvPr/>
        </p:nvPicPr>
        <p:blipFill rotWithShape="1">
          <a:blip r:embed="rId3">
            <a:alphaModFix/>
          </a:blip>
          <a:srcRect b="0" l="0" r="8096" t="0"/>
          <a:stretch/>
        </p:blipFill>
        <p:spPr>
          <a:xfrm>
            <a:off x="1206500" y="1585175"/>
            <a:ext cx="6731000" cy="2531375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107"/>
          <p:cNvSpPr/>
          <p:nvPr/>
        </p:nvSpPr>
        <p:spPr>
          <a:xfrm>
            <a:off x="1576550" y="1806475"/>
            <a:ext cx="6229500" cy="832200"/>
          </a:xfrm>
          <a:prstGeom prst="rect">
            <a:avLst/>
          </a:prstGeom>
          <a:solidFill>
            <a:srgbClr val="1E1E1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6" name="Google Shape;666;p107"/>
          <p:cNvSpPr/>
          <p:nvPr/>
        </p:nvSpPr>
        <p:spPr>
          <a:xfrm>
            <a:off x="1576550" y="3053700"/>
            <a:ext cx="6229500" cy="832200"/>
          </a:xfrm>
          <a:prstGeom prst="rect">
            <a:avLst/>
          </a:prstGeom>
          <a:solidFill>
            <a:srgbClr val="1E1E1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7" name="Google Shape;667;p107"/>
          <p:cNvSpPr txBox="1"/>
          <p:nvPr>
            <p:ph type="title"/>
          </p:nvPr>
        </p:nvSpPr>
        <p:spPr>
          <a:xfrm>
            <a:off x="-101125" y="20600"/>
            <a:ext cx="63909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4900"/>
              <a:t>Review:</a:t>
            </a:r>
            <a:endParaRPr sz="4900">
              <a:solidFill>
                <a:srgbClr val="396DFF"/>
              </a:solidFill>
            </a:endParaRPr>
          </a:p>
        </p:txBody>
      </p:sp>
      <p:sp>
        <p:nvSpPr>
          <p:cNvPr id="668" name="Google Shape;668;p107"/>
          <p:cNvSpPr/>
          <p:nvPr/>
        </p:nvSpPr>
        <p:spPr>
          <a:xfrm>
            <a:off x="6176574" y="125050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w0-step3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108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4: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Importing Fonts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74" name="Google Shape;674;p108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5" name="Google Shape;675;p108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-step4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676" name="Google Shape;676;p108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677" name="Google Shape;677;p108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08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79" name="Google Shape;679;p108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80" name="Google Shape;680;p108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1" name="Google Shape;681;p108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82" name="Google Shape;682;p108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683" name="Google Shape;683;p108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84" name="Google Shape;684;p108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5" name="Google Shape;685;p108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686" name="Google Shape;686;p108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7" name="Google Shape;687;p108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08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9" name="Google Shape;689;p108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690" name="Google Shape;690;p108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91" name="Google Shape;691;p108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692" name="Google Shape;692;p108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09"/>
          <p:cNvSpPr txBox="1"/>
          <p:nvPr>
            <p:ph type="title"/>
          </p:nvPr>
        </p:nvSpPr>
        <p:spPr>
          <a:xfrm>
            <a:off x="-197249" y="76200"/>
            <a:ext cx="65472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Importing Fonts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698" name="Google Shape;698;p109"/>
          <p:cNvSpPr txBox="1"/>
          <p:nvPr/>
        </p:nvSpPr>
        <p:spPr>
          <a:xfrm>
            <a:off x="600926" y="1102175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We’re slowly getting there! Let’s change fonts now.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9" name="Google Shape;699;p109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w0-step4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10"/>
          <p:cNvSpPr txBox="1"/>
          <p:nvPr/>
        </p:nvSpPr>
        <p:spPr>
          <a:xfrm>
            <a:off x="688226" y="875640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fonts.google.com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705" name="Google Shape;705;p110"/>
          <p:cNvCxnSpPr/>
          <p:nvPr/>
        </p:nvCxnSpPr>
        <p:spPr>
          <a:xfrm flipH="1" rot="10800000">
            <a:off x="1164916" y="4170243"/>
            <a:ext cx="719400" cy="340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pic>
        <p:nvPicPr>
          <p:cNvPr id="706" name="Google Shape;706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2001" y="1883122"/>
            <a:ext cx="5142252" cy="2754424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110"/>
          <p:cNvSpPr txBox="1"/>
          <p:nvPr>
            <p:ph type="title"/>
          </p:nvPr>
        </p:nvSpPr>
        <p:spPr>
          <a:xfrm>
            <a:off x="-197249" y="0"/>
            <a:ext cx="65472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Importing Fonts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708" name="Google Shape;708;p110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w0-step4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11"/>
          <p:cNvSpPr txBox="1"/>
          <p:nvPr/>
        </p:nvSpPr>
        <p:spPr>
          <a:xfrm>
            <a:off x="600926" y="897090"/>
            <a:ext cx="7909800" cy="7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fonts.google.com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14" name="Google Shape;714;p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000" y="1740775"/>
            <a:ext cx="5523625" cy="1329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5" name="Google Shape;715;p111"/>
          <p:cNvCxnSpPr/>
          <p:nvPr/>
        </p:nvCxnSpPr>
        <p:spPr>
          <a:xfrm flipH="1">
            <a:off x="6371625" y="1992575"/>
            <a:ext cx="821400" cy="164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pic>
        <p:nvPicPr>
          <p:cNvPr id="716" name="Google Shape;716;p1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8000" y="3265800"/>
            <a:ext cx="5376927" cy="1625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7" name="Google Shape;717;p111"/>
          <p:cNvCxnSpPr/>
          <p:nvPr/>
        </p:nvCxnSpPr>
        <p:spPr>
          <a:xfrm flipH="1">
            <a:off x="7060500" y="4049975"/>
            <a:ext cx="821400" cy="164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sp>
        <p:nvSpPr>
          <p:cNvPr id="718" name="Google Shape;718;p111"/>
          <p:cNvSpPr txBox="1"/>
          <p:nvPr>
            <p:ph type="title"/>
          </p:nvPr>
        </p:nvSpPr>
        <p:spPr>
          <a:xfrm>
            <a:off x="-197249" y="0"/>
            <a:ext cx="65472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Importing Fonts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719" name="Google Shape;719;p111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w0-step4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12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Importing Fonts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725" name="Google Shape;725;p112"/>
          <p:cNvSpPr txBox="1"/>
          <p:nvPr/>
        </p:nvSpPr>
        <p:spPr>
          <a:xfrm>
            <a:off x="600926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fonts.google.com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26" name="Google Shape;726;p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6886" y="1980334"/>
            <a:ext cx="3187674" cy="299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p112"/>
          <p:cNvSpPr/>
          <p:nvPr/>
        </p:nvSpPr>
        <p:spPr>
          <a:xfrm>
            <a:off x="2627719" y="3685289"/>
            <a:ext cx="3782400" cy="5304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8" name="Google Shape;728;p1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695" y="1914759"/>
            <a:ext cx="6258149" cy="3210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9" name="Google Shape;729;p112"/>
          <p:cNvCxnSpPr/>
          <p:nvPr/>
        </p:nvCxnSpPr>
        <p:spPr>
          <a:xfrm flipH="1">
            <a:off x="7816621" y="3290730"/>
            <a:ext cx="977100" cy="759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cxnSp>
        <p:nvCxnSpPr>
          <p:cNvPr id="730" name="Google Shape;730;p112"/>
          <p:cNvCxnSpPr/>
          <p:nvPr/>
        </p:nvCxnSpPr>
        <p:spPr>
          <a:xfrm flipH="1">
            <a:off x="6984421" y="2938162"/>
            <a:ext cx="94800" cy="5052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cxnSp>
        <p:nvCxnSpPr>
          <p:cNvPr id="731" name="Google Shape;731;p112"/>
          <p:cNvCxnSpPr/>
          <p:nvPr/>
        </p:nvCxnSpPr>
        <p:spPr>
          <a:xfrm>
            <a:off x="5979727" y="4410690"/>
            <a:ext cx="430500" cy="4497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sp>
        <p:nvSpPr>
          <p:cNvPr id="732" name="Google Shape;732;p112"/>
          <p:cNvSpPr txBox="1"/>
          <p:nvPr/>
        </p:nvSpPr>
        <p:spPr>
          <a:xfrm>
            <a:off x="6804280" y="2594716"/>
            <a:ext cx="617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nir"/>
              <a:buNone/>
            </a:pPr>
            <a:r>
              <a:rPr b="0" i="0" lang="en-US" sz="2800" u="none" cap="none" strike="noStrike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rPr>
              <a:t>1a</a:t>
            </a:r>
            <a:endParaRPr sz="1000">
              <a:solidFill>
                <a:srgbClr val="396DFF"/>
              </a:solidFill>
            </a:endParaRPr>
          </a:p>
        </p:txBody>
      </p:sp>
      <p:sp>
        <p:nvSpPr>
          <p:cNvPr id="733" name="Google Shape;733;p112"/>
          <p:cNvSpPr txBox="1"/>
          <p:nvPr/>
        </p:nvSpPr>
        <p:spPr>
          <a:xfrm>
            <a:off x="5721768" y="4075458"/>
            <a:ext cx="63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nir"/>
              <a:buNone/>
            </a:pPr>
            <a:r>
              <a:rPr lang="en-US" sz="2800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rPr>
              <a:t>1b</a:t>
            </a:r>
            <a:endParaRPr sz="1000">
              <a:solidFill>
                <a:srgbClr val="396DFF"/>
              </a:solidFill>
            </a:endParaRPr>
          </a:p>
        </p:txBody>
      </p:sp>
      <p:cxnSp>
        <p:nvCxnSpPr>
          <p:cNvPr id="734" name="Google Shape;734;p112"/>
          <p:cNvCxnSpPr/>
          <p:nvPr/>
        </p:nvCxnSpPr>
        <p:spPr>
          <a:xfrm flipH="1">
            <a:off x="7196197" y="1514030"/>
            <a:ext cx="859500" cy="398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sp>
        <p:nvSpPr>
          <p:cNvPr id="735" name="Google Shape;735;p112"/>
          <p:cNvSpPr txBox="1"/>
          <p:nvPr/>
        </p:nvSpPr>
        <p:spPr>
          <a:xfrm>
            <a:off x="8239076" y="1215949"/>
            <a:ext cx="693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nir"/>
              <a:buNone/>
            </a:pPr>
            <a:r>
              <a:rPr lang="en-US" sz="2800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rPr>
              <a:t>(2)</a:t>
            </a:r>
            <a:endParaRPr sz="1000">
              <a:solidFill>
                <a:srgbClr val="396DFF"/>
              </a:solidFill>
            </a:endParaRPr>
          </a:p>
        </p:txBody>
      </p:sp>
      <p:sp>
        <p:nvSpPr>
          <p:cNvPr id="736" name="Google Shape;736;p112"/>
          <p:cNvSpPr txBox="1"/>
          <p:nvPr/>
        </p:nvSpPr>
        <p:spPr>
          <a:xfrm>
            <a:off x="8663083" y="2819832"/>
            <a:ext cx="37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nir"/>
              <a:buNone/>
            </a:pPr>
            <a:r>
              <a:rPr lang="en-US" sz="2800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1000">
              <a:solidFill>
                <a:srgbClr val="396DFF"/>
              </a:solidFill>
            </a:endParaRPr>
          </a:p>
        </p:txBody>
      </p:sp>
      <p:cxnSp>
        <p:nvCxnSpPr>
          <p:cNvPr id="737" name="Google Shape;737;p112"/>
          <p:cNvCxnSpPr/>
          <p:nvPr/>
        </p:nvCxnSpPr>
        <p:spPr>
          <a:xfrm rot="10800000">
            <a:off x="8038071" y="4175542"/>
            <a:ext cx="783300" cy="1038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cxnSp>
        <p:nvCxnSpPr>
          <p:cNvPr id="738" name="Google Shape;738;p112"/>
          <p:cNvCxnSpPr/>
          <p:nvPr/>
        </p:nvCxnSpPr>
        <p:spPr>
          <a:xfrm rot="10800000">
            <a:off x="8500460" y="3744442"/>
            <a:ext cx="311700" cy="5349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sp>
        <p:nvSpPr>
          <p:cNvPr id="739" name="Google Shape;739;p112"/>
          <p:cNvSpPr txBox="1"/>
          <p:nvPr/>
        </p:nvSpPr>
        <p:spPr>
          <a:xfrm>
            <a:off x="8727894" y="4347679"/>
            <a:ext cx="37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nir"/>
              <a:buNone/>
            </a:pPr>
            <a:r>
              <a:rPr lang="en-US" sz="2800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1000">
              <a:solidFill>
                <a:srgbClr val="396DFF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Google Shape;744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517" y="2478949"/>
            <a:ext cx="2985096" cy="1365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p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0925" y="1303100"/>
            <a:ext cx="2908327" cy="3832852"/>
          </a:xfrm>
          <a:prstGeom prst="rect">
            <a:avLst/>
          </a:prstGeom>
          <a:noFill/>
          <a:ln>
            <a:noFill/>
          </a:ln>
        </p:spPr>
      </p:pic>
      <p:sp>
        <p:nvSpPr>
          <p:cNvPr id="746" name="Google Shape;746;p113"/>
          <p:cNvSpPr txBox="1"/>
          <p:nvPr>
            <p:ph type="title"/>
          </p:nvPr>
        </p:nvSpPr>
        <p:spPr>
          <a:xfrm>
            <a:off x="-197249" y="0"/>
            <a:ext cx="65472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Importing Fonts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747" name="Google Shape;747;p113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w0-step4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48" name="Google Shape;748;p113"/>
          <p:cNvSpPr txBox="1"/>
          <p:nvPr/>
        </p:nvSpPr>
        <p:spPr>
          <a:xfrm>
            <a:off x="1149725" y="1707925"/>
            <a:ext cx="33612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paste into styles.css!</a:t>
            </a:r>
            <a:endParaRPr sz="20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14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5: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Adding a Navbar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4" name="Google Shape;754;p114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5" name="Google Shape;755;p114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-step5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756" name="Google Shape;756;p114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757" name="Google Shape;757;p114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14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759" name="Google Shape;759;p114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760" name="Google Shape;760;p114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1" name="Google Shape;761;p114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762" name="Google Shape;762;p114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63" name="Google Shape;763;p114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764" name="Google Shape;764;p114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5" name="Google Shape;765;p114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766" name="Google Shape;766;p114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67" name="Google Shape;767;p114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14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9" name="Google Shape;769;p114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770" name="Google Shape;770;p114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71" name="Google Shape;771;p114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772" name="Google Shape;772;p114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61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Open Console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250" name="Google Shape;25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705" y="1466668"/>
            <a:ext cx="5067028" cy="3468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15"/>
          <p:cNvSpPr txBox="1"/>
          <p:nvPr>
            <p:ph type="title"/>
          </p:nvPr>
        </p:nvSpPr>
        <p:spPr>
          <a:xfrm>
            <a:off x="36250" y="111050"/>
            <a:ext cx="59448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200"/>
              <a:t>Adding a Navbar</a:t>
            </a:r>
            <a:endParaRPr sz="5200">
              <a:solidFill>
                <a:srgbClr val="396DFF"/>
              </a:solidFill>
            </a:endParaRPr>
          </a:p>
        </p:txBody>
      </p:sp>
      <p:sp>
        <p:nvSpPr>
          <p:cNvPr id="778" name="Google Shape;778;p115"/>
          <p:cNvSpPr txBox="1"/>
          <p:nvPr/>
        </p:nvSpPr>
        <p:spPr>
          <a:xfrm>
            <a:off x="612375" y="1303100"/>
            <a:ext cx="8343300" cy="39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Let’s add the tag </a:t>
            </a:r>
            <a:r>
              <a:rPr lang="en-US" sz="2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&lt;nav&gt; 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at the top for our navbar content.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79" name="Google Shape;779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9833" y="2721336"/>
            <a:ext cx="3591220" cy="774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9833" y="2721336"/>
            <a:ext cx="3669808" cy="774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9833" y="2710523"/>
            <a:ext cx="3669804" cy="795912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115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16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Next, we’re gonna wanna style it colorful. But first, let’s define some colors!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t/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8" name="Google Shape;788;p116"/>
          <p:cNvSpPr txBox="1"/>
          <p:nvPr>
            <p:ph type="title"/>
          </p:nvPr>
        </p:nvSpPr>
        <p:spPr>
          <a:xfrm>
            <a:off x="36250" y="111050"/>
            <a:ext cx="59448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200"/>
              <a:t>Adding a Navbar</a:t>
            </a:r>
            <a:endParaRPr sz="5200">
              <a:solidFill>
                <a:srgbClr val="396DFF"/>
              </a:solidFill>
            </a:endParaRPr>
          </a:p>
        </p:txBody>
      </p:sp>
      <p:sp>
        <p:nvSpPr>
          <p:cNvPr id="789" name="Google Shape;789;p116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117"/>
          <p:cNvSpPr txBox="1"/>
          <p:nvPr>
            <p:ph type="title"/>
          </p:nvPr>
        </p:nvSpPr>
        <p:spPr>
          <a:xfrm>
            <a:off x="623878" y="231475"/>
            <a:ext cx="51468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CSS Variables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795" name="Google Shape;795;p117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CSS has </a:t>
            </a:r>
            <a:r>
              <a:rPr b="1"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CSS variables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that can be defined and then used throughout.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6" name="Google Shape;796;p117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18"/>
          <p:cNvSpPr txBox="1"/>
          <p:nvPr>
            <p:ph type="title"/>
          </p:nvPr>
        </p:nvSpPr>
        <p:spPr>
          <a:xfrm>
            <a:off x="623878" y="231475"/>
            <a:ext cx="49800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CSS Variables</a:t>
            </a:r>
            <a:endParaRPr sz="5600"/>
          </a:p>
        </p:txBody>
      </p:sp>
      <p:sp>
        <p:nvSpPr>
          <p:cNvPr id="802" name="Google Shape;802;p118"/>
          <p:cNvSpPr txBox="1"/>
          <p:nvPr/>
        </p:nvSpPr>
        <p:spPr>
          <a:xfrm>
            <a:off x="612375" y="1303096"/>
            <a:ext cx="7909800" cy="14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CSS has </a:t>
            </a:r>
            <a:r>
              <a:rPr b="1"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CSS variables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that can be defined and then used throughout. We’ll define our colors as variables.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03" name="Google Shape;803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6172" y="2757984"/>
            <a:ext cx="3833368" cy="190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4" name="Google Shape;804;p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1426" y="2775538"/>
            <a:ext cx="3833368" cy="1866242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p118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119"/>
          <p:cNvSpPr txBox="1"/>
          <p:nvPr>
            <p:ph type="title"/>
          </p:nvPr>
        </p:nvSpPr>
        <p:spPr>
          <a:xfrm>
            <a:off x="612378" y="98525"/>
            <a:ext cx="4875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CSS Variables</a:t>
            </a:r>
            <a:endParaRPr sz="5600"/>
          </a:p>
        </p:txBody>
      </p:sp>
      <p:sp>
        <p:nvSpPr>
          <p:cNvPr id="811" name="Google Shape;811;p119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CSS has </a:t>
            </a:r>
            <a:r>
              <a:rPr b="1"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CSS variables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that can be defined and then used throughout. We’ll define our colors as variables.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12" name="Google Shape;812;p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3699" y="2625473"/>
            <a:ext cx="3976514" cy="1972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3" name="Google Shape;813;p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1676" y="2622263"/>
            <a:ext cx="3833368" cy="1866242"/>
          </a:xfrm>
          <a:prstGeom prst="rect">
            <a:avLst/>
          </a:prstGeom>
          <a:noFill/>
          <a:ln>
            <a:noFill/>
          </a:ln>
        </p:spPr>
      </p:pic>
      <p:sp>
        <p:nvSpPr>
          <p:cNvPr id="814" name="Google Shape;814;p119"/>
          <p:cNvSpPr/>
          <p:nvPr/>
        </p:nvSpPr>
        <p:spPr>
          <a:xfrm>
            <a:off x="2121029" y="2625473"/>
            <a:ext cx="1225200" cy="4542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119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120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CSS has </a:t>
            </a:r>
            <a:r>
              <a:rPr b="1"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CSS variables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that can be defined and then used throughout. We’ll define our colors as variables.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21" name="Google Shape;821;p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3699" y="2625473"/>
            <a:ext cx="3976514" cy="1972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2" name="Google Shape;822;p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1676" y="2622263"/>
            <a:ext cx="3833368" cy="1866242"/>
          </a:xfrm>
          <a:prstGeom prst="rect">
            <a:avLst/>
          </a:prstGeom>
          <a:noFill/>
          <a:ln>
            <a:noFill/>
          </a:ln>
        </p:spPr>
      </p:pic>
      <p:sp>
        <p:nvSpPr>
          <p:cNvPr id="823" name="Google Shape;823;p120"/>
          <p:cNvSpPr/>
          <p:nvPr/>
        </p:nvSpPr>
        <p:spPr>
          <a:xfrm>
            <a:off x="2432531" y="3031304"/>
            <a:ext cx="598200" cy="3576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120"/>
          <p:cNvSpPr txBox="1"/>
          <p:nvPr>
            <p:ph type="title"/>
          </p:nvPr>
        </p:nvSpPr>
        <p:spPr>
          <a:xfrm>
            <a:off x="612378" y="98525"/>
            <a:ext cx="4875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CSS Variables</a:t>
            </a:r>
            <a:endParaRPr sz="5600"/>
          </a:p>
        </p:txBody>
      </p:sp>
      <p:sp>
        <p:nvSpPr>
          <p:cNvPr id="825" name="Google Shape;825;p120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21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CSS has </a:t>
            </a:r>
            <a:r>
              <a:rPr b="1"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CSS variables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that can be defined and then used throughout. We’ll define our colors as variables.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31" name="Google Shape;831;p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7606" y="2694639"/>
            <a:ext cx="3199335" cy="1282553"/>
          </a:xfrm>
          <a:prstGeom prst="rect">
            <a:avLst/>
          </a:prstGeom>
          <a:noFill/>
          <a:ln>
            <a:noFill/>
          </a:ln>
        </p:spPr>
      </p:pic>
      <p:sp>
        <p:nvSpPr>
          <p:cNvPr id="832" name="Google Shape;832;p121"/>
          <p:cNvSpPr txBox="1"/>
          <p:nvPr>
            <p:ph type="title"/>
          </p:nvPr>
        </p:nvSpPr>
        <p:spPr>
          <a:xfrm>
            <a:off x="612378" y="98525"/>
            <a:ext cx="4875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CSS Variables</a:t>
            </a:r>
            <a:endParaRPr sz="5600"/>
          </a:p>
        </p:txBody>
      </p:sp>
      <p:sp>
        <p:nvSpPr>
          <p:cNvPr id="833" name="Google Shape;833;p121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8" name="Google Shape;838;p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9106" y="2519464"/>
            <a:ext cx="3199335" cy="1282553"/>
          </a:xfrm>
          <a:prstGeom prst="rect">
            <a:avLst/>
          </a:prstGeom>
          <a:noFill/>
          <a:ln>
            <a:noFill/>
          </a:ln>
        </p:spPr>
      </p:pic>
      <p:sp>
        <p:nvSpPr>
          <p:cNvPr id="839" name="Google Shape;839;p122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CSS has </a:t>
            </a:r>
            <a:r>
              <a:rPr b="1" lang="en-US" sz="2500">
                <a:solidFill>
                  <a:srgbClr val="CC333F"/>
                </a:solidFill>
                <a:latin typeface="Open Sans"/>
                <a:ea typeface="Open Sans"/>
                <a:cs typeface="Open Sans"/>
                <a:sym typeface="Open Sans"/>
              </a:rPr>
              <a:t>CSS variables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that can be defined and then used throughout. We’ll define our colors as variables.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0" name="Google Shape;840;p122"/>
          <p:cNvPicPr preferRelativeResize="0"/>
          <p:nvPr/>
        </p:nvPicPr>
        <p:blipFill rotWithShape="1">
          <a:blip r:embed="rId4">
            <a:alphaModFix/>
          </a:blip>
          <a:srcRect b="0" l="0" r="7330" t="0"/>
          <a:stretch/>
        </p:blipFill>
        <p:spPr>
          <a:xfrm>
            <a:off x="3785026" y="4221100"/>
            <a:ext cx="3977751" cy="500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1" name="Google Shape;841;p122"/>
          <p:cNvCxnSpPr/>
          <p:nvPr/>
        </p:nvCxnSpPr>
        <p:spPr>
          <a:xfrm flipH="1" rot="10800000">
            <a:off x="2387391" y="4477126"/>
            <a:ext cx="1241700" cy="3207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sp>
        <p:nvSpPr>
          <p:cNvPr id="842" name="Google Shape;842;p122"/>
          <p:cNvSpPr txBox="1"/>
          <p:nvPr/>
        </p:nvSpPr>
        <p:spPr>
          <a:xfrm>
            <a:off x="811688" y="4597831"/>
            <a:ext cx="15756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8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add this under .navTitle too!</a:t>
            </a:r>
            <a:endParaRPr sz="8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3" name="Google Shape;843;p122"/>
          <p:cNvSpPr/>
          <p:nvPr/>
        </p:nvSpPr>
        <p:spPr>
          <a:xfrm>
            <a:off x="3959262" y="2875408"/>
            <a:ext cx="683100" cy="3576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4" name="Google Shape;844;p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5027" y="4202601"/>
            <a:ext cx="3977755" cy="537691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122"/>
          <p:cNvSpPr txBox="1"/>
          <p:nvPr>
            <p:ph type="title"/>
          </p:nvPr>
        </p:nvSpPr>
        <p:spPr>
          <a:xfrm>
            <a:off x="612378" y="98525"/>
            <a:ext cx="4875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CSS Variables</a:t>
            </a:r>
            <a:endParaRPr sz="5600"/>
          </a:p>
        </p:txBody>
      </p:sp>
      <p:sp>
        <p:nvSpPr>
          <p:cNvPr id="846" name="Google Shape;846;p122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23"/>
          <p:cNvSpPr txBox="1"/>
          <p:nvPr>
            <p:ph type="title"/>
          </p:nvPr>
        </p:nvSpPr>
        <p:spPr>
          <a:xfrm>
            <a:off x="-155002" y="0"/>
            <a:ext cx="62532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100"/>
              <a:t>Adding a Navbar</a:t>
            </a:r>
            <a:endParaRPr sz="5100">
              <a:solidFill>
                <a:srgbClr val="396DFF"/>
              </a:solidFill>
            </a:endParaRPr>
          </a:p>
        </p:txBody>
      </p:sp>
      <p:sp>
        <p:nvSpPr>
          <p:cNvPr id="852" name="Google Shape;852;p123"/>
          <p:cNvSpPr txBox="1"/>
          <p:nvPr/>
        </p:nvSpPr>
        <p:spPr>
          <a:xfrm>
            <a:off x="677200" y="1980250"/>
            <a:ext cx="4588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Try changing the color in </a:t>
            </a:r>
            <a:r>
              <a:rPr lang="en-US" sz="250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rPr>
              <a:t>:root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 and see the color change when you refresh the page!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53" name="Google Shape;853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3774" y="832102"/>
            <a:ext cx="3168050" cy="4175124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Google Shape;854;p123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124"/>
          <p:cNvSpPr txBox="1"/>
          <p:nvPr>
            <p:ph type="title"/>
          </p:nvPr>
        </p:nvSpPr>
        <p:spPr>
          <a:xfrm>
            <a:off x="-155002" y="0"/>
            <a:ext cx="62532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100"/>
              <a:t>Adding a Navbar</a:t>
            </a:r>
            <a:endParaRPr sz="5100">
              <a:solidFill>
                <a:srgbClr val="396DFF"/>
              </a:solidFill>
            </a:endParaRPr>
          </a:p>
        </p:txBody>
      </p:sp>
      <p:pic>
        <p:nvPicPr>
          <p:cNvPr id="860" name="Google Shape;860;p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7874" y="968377"/>
            <a:ext cx="3168050" cy="4175124"/>
          </a:xfrm>
          <a:prstGeom prst="rect">
            <a:avLst/>
          </a:prstGeom>
          <a:noFill/>
          <a:ln>
            <a:noFill/>
          </a:ln>
        </p:spPr>
      </p:pic>
      <p:sp>
        <p:nvSpPr>
          <p:cNvPr id="861" name="Google Shape;861;p124"/>
          <p:cNvSpPr/>
          <p:nvPr/>
        </p:nvSpPr>
        <p:spPr>
          <a:xfrm>
            <a:off x="6098199" y="164225"/>
            <a:ext cx="2863800" cy="6042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3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w0-step5</a:t>
            </a:r>
            <a:endParaRPr sz="13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62"/>
          <p:cNvSpPr txBox="1"/>
          <p:nvPr>
            <p:ph idx="1" type="body"/>
          </p:nvPr>
        </p:nvSpPr>
        <p:spPr>
          <a:xfrm>
            <a:off x="685459" y="784844"/>
            <a:ext cx="7887000" cy="15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2500"/>
          </a:p>
          <a:p>
            <a:pPr indent="0" lvl="0" marL="127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2300"/>
              <a:t>Cloning the repository! (we did this earlier!)</a:t>
            </a:r>
            <a:endParaRPr sz="2300"/>
          </a:p>
        </p:txBody>
      </p:sp>
      <p:cxnSp>
        <p:nvCxnSpPr>
          <p:cNvPr id="256" name="Google Shape;256;p62"/>
          <p:cNvCxnSpPr/>
          <p:nvPr/>
        </p:nvCxnSpPr>
        <p:spPr>
          <a:xfrm flipH="1">
            <a:off x="6641608" y="2692838"/>
            <a:ext cx="748500" cy="59400"/>
          </a:xfrm>
          <a:prstGeom prst="straightConnector1">
            <a:avLst/>
          </a:prstGeom>
          <a:noFill/>
          <a:ln cap="flat" cmpd="sng" w="76200">
            <a:solidFill>
              <a:srgbClr val="396DFF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57" name="Google Shape;257;p62"/>
          <p:cNvCxnSpPr/>
          <p:nvPr/>
        </p:nvCxnSpPr>
        <p:spPr>
          <a:xfrm rot="10800000">
            <a:off x="6641611" y="3741574"/>
            <a:ext cx="919500" cy="123000"/>
          </a:xfrm>
          <a:prstGeom prst="straightConnector1">
            <a:avLst/>
          </a:prstGeom>
          <a:noFill/>
          <a:ln cap="flat" cmpd="sng" w="76200">
            <a:solidFill>
              <a:srgbClr val="396DFF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258" name="Google Shape;258;p62"/>
          <p:cNvSpPr txBox="1"/>
          <p:nvPr/>
        </p:nvSpPr>
        <p:spPr>
          <a:xfrm>
            <a:off x="7445992" y="2458796"/>
            <a:ext cx="37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nir"/>
              <a:buNone/>
            </a:pPr>
            <a:r>
              <a:rPr b="1" i="0" lang="en-US" sz="2800" u="none" cap="none" strike="noStrike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1" sz="1000">
              <a:solidFill>
                <a:srgbClr val="396DFF"/>
              </a:solidFill>
            </a:endParaRPr>
          </a:p>
        </p:txBody>
      </p:sp>
      <p:sp>
        <p:nvSpPr>
          <p:cNvPr id="259" name="Google Shape;259;p62"/>
          <p:cNvSpPr txBox="1"/>
          <p:nvPr/>
        </p:nvSpPr>
        <p:spPr>
          <a:xfrm>
            <a:off x="7571170" y="3681844"/>
            <a:ext cx="376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nir"/>
              <a:buNone/>
            </a:pPr>
            <a:r>
              <a:rPr b="1" i="0" lang="en-US" sz="2800" u="none" cap="none" strike="noStrike">
                <a:solidFill>
                  <a:srgbClr val="396DFF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1" sz="1000">
              <a:solidFill>
                <a:srgbClr val="396DFF"/>
              </a:solidFill>
            </a:endParaRPr>
          </a:p>
        </p:txBody>
      </p:sp>
      <p:sp>
        <p:nvSpPr>
          <p:cNvPr id="260" name="Google Shape;260;p62"/>
          <p:cNvSpPr txBox="1"/>
          <p:nvPr>
            <p:ph type="title"/>
          </p:nvPr>
        </p:nvSpPr>
        <p:spPr>
          <a:xfrm>
            <a:off x="628629" y="110637"/>
            <a:ext cx="78867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4500"/>
              <a:t>Git the Workshop!</a:t>
            </a:r>
            <a:endParaRPr sz="4500">
              <a:solidFill>
                <a:srgbClr val="396DFF"/>
              </a:solidFill>
            </a:endParaRPr>
          </a:p>
        </p:txBody>
      </p:sp>
      <p:sp>
        <p:nvSpPr>
          <p:cNvPr id="261" name="Google Shape;261;p62"/>
          <p:cNvSpPr txBox="1"/>
          <p:nvPr/>
        </p:nvSpPr>
        <p:spPr>
          <a:xfrm>
            <a:off x="2502492" y="1001292"/>
            <a:ext cx="4139100" cy="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spAutoFit/>
          </a:bodyPr>
          <a:lstStyle/>
          <a:p>
            <a:pPr indent="0" lvl="0" marL="1270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700" u="sng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weblab.is/catbook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2" name="Google Shape;26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650" y="2107744"/>
            <a:ext cx="5437962" cy="2751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125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6: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Styling the NavBar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7" name="Google Shape;867;p125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8" name="Google Shape;868;p125"/>
          <p:cNvSpPr/>
          <p:nvPr/>
        </p:nvSpPr>
        <p:spPr>
          <a:xfrm>
            <a:off x="2984793" y="33904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-step6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9" name="Google Shape;869;p125"/>
          <p:cNvSpPr txBox="1"/>
          <p:nvPr/>
        </p:nvSpPr>
        <p:spPr>
          <a:xfrm>
            <a:off x="1576494" y="120551"/>
            <a:ext cx="59910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AB40"/>
                </a:solidFill>
                <a:latin typeface="Proxima Nova"/>
                <a:ea typeface="Proxima Nova"/>
                <a:cs typeface="Proxima Nova"/>
                <a:sym typeface="Proxima Nova"/>
              </a:rPr>
              <a:t>(Exercise!)</a:t>
            </a:r>
            <a:endParaRPr b="1" sz="3200">
              <a:solidFill>
                <a:srgbClr val="FFAB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870" name="Google Shape;870;p125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871" name="Google Shape;871;p125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25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873" name="Google Shape;873;p125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874" name="Google Shape;874;p125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75" name="Google Shape;875;p125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876" name="Google Shape;876;p125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77" name="Google Shape;877;p125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878" name="Google Shape;878;p125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79" name="Google Shape;879;p125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880" name="Google Shape;880;p125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81" name="Google Shape;881;p125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25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83" name="Google Shape;883;p125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884" name="Google Shape;884;p125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85" name="Google Shape;885;p125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886" name="Google Shape;886;p125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126"/>
          <p:cNvSpPr/>
          <p:nvPr/>
        </p:nvSpPr>
        <p:spPr>
          <a:xfrm rot="-5400000">
            <a:off x="4483513" y="1781096"/>
            <a:ext cx="1058400" cy="1581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95458"/>
          </a:solidFill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92" name="Google Shape;892;p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44" y="702653"/>
            <a:ext cx="2836505" cy="373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3" name="Google Shape;893;p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3462" y="702651"/>
            <a:ext cx="2836505" cy="3738199"/>
          </a:xfrm>
          <a:prstGeom prst="rect">
            <a:avLst/>
          </a:prstGeom>
          <a:noFill/>
          <a:ln>
            <a:noFill/>
          </a:ln>
        </p:spPr>
      </p:pic>
      <p:sp>
        <p:nvSpPr>
          <p:cNvPr id="894" name="Google Shape;894;p126"/>
          <p:cNvSpPr/>
          <p:nvPr/>
        </p:nvSpPr>
        <p:spPr>
          <a:xfrm>
            <a:off x="6307499" y="0"/>
            <a:ext cx="28365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w0-step6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27"/>
          <p:cNvSpPr txBox="1"/>
          <p:nvPr>
            <p:ph type="title"/>
          </p:nvPr>
        </p:nvSpPr>
        <p:spPr>
          <a:xfrm>
            <a:off x="148201" y="353452"/>
            <a:ext cx="43563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Exercise 4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900" name="Google Shape;900;p127"/>
          <p:cNvSpPr txBox="1"/>
          <p:nvPr/>
        </p:nvSpPr>
        <p:spPr>
          <a:xfrm>
            <a:off x="688131" y="1636005"/>
            <a:ext cx="3627300" cy="29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Now try using those variables to </a:t>
            </a:r>
            <a:r>
              <a:rPr b="1"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style the nav bar!</a:t>
            </a:r>
            <a:endParaRPr b="1"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i="1"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Hint</a:t>
            </a: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: you may need to create a new container class!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01" name="Google Shape;901;p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4484" y="518366"/>
            <a:ext cx="3583170" cy="4722222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p127"/>
          <p:cNvSpPr/>
          <p:nvPr/>
        </p:nvSpPr>
        <p:spPr>
          <a:xfrm>
            <a:off x="4723614" y="961100"/>
            <a:ext cx="3144900" cy="342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03" name="Google Shape;903;p127"/>
          <p:cNvSpPr/>
          <p:nvPr/>
        </p:nvSpPr>
        <p:spPr>
          <a:xfrm>
            <a:off x="6307499" y="0"/>
            <a:ext cx="28365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w0-step6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28"/>
          <p:cNvSpPr txBox="1"/>
          <p:nvPr>
            <p:ph type="ctrTitle"/>
          </p:nvPr>
        </p:nvSpPr>
        <p:spPr>
          <a:xfrm>
            <a:off x="311708" y="15955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Quick Break!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take a bio break if you need it</a:t>
            </a:r>
            <a:endParaRPr sz="4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but for everyone else…</a:t>
            </a:r>
            <a:endParaRPr sz="4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9" name="Google Shape;909;p128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29"/>
          <p:cNvSpPr txBox="1"/>
          <p:nvPr>
            <p:ph type="ctrTitle"/>
          </p:nvPr>
        </p:nvSpPr>
        <p:spPr>
          <a:xfrm>
            <a:off x="311708" y="15955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Quick Break!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take a bio break if you need it</a:t>
            </a:r>
            <a:endParaRPr sz="4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but for everyone else…</a:t>
            </a:r>
            <a:endParaRPr sz="4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wall-sit competition &gt;:)</a:t>
            </a:r>
            <a:endParaRPr sz="4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5" name="Google Shape;915;p129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30"/>
          <p:cNvSpPr txBox="1"/>
          <p:nvPr>
            <p:ph type="ctrTitle"/>
          </p:nvPr>
        </p:nvSpPr>
        <p:spPr>
          <a:xfrm>
            <a:off x="311708" y="1250375"/>
            <a:ext cx="8520600" cy="2052600"/>
          </a:xfrm>
          <a:prstGeom prst="rect">
            <a:avLst/>
          </a:prstGeom>
        </p:spPr>
        <p:txBody>
          <a:bodyPr anchorCtr="0" anchor="b" bIns="101575" lIns="101575" spcFirstLastPara="1" rIns="101575" wrap="square" tIns="101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Step 7: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Removing the margin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1" name="Google Shape;921;p130"/>
          <p:cNvSpPr txBox="1"/>
          <p:nvPr>
            <p:ph idx="12" type="sldNum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2" name="Google Shape;922;p130"/>
          <p:cNvSpPr/>
          <p:nvPr/>
        </p:nvSpPr>
        <p:spPr>
          <a:xfrm>
            <a:off x="2908143" y="3302899"/>
            <a:ext cx="33276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3" name="Google Shape;923;p130"/>
          <p:cNvSpPr txBox="1"/>
          <p:nvPr/>
        </p:nvSpPr>
        <p:spPr>
          <a:xfrm>
            <a:off x="1576494" y="120551"/>
            <a:ext cx="59910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AB40"/>
                </a:solidFill>
                <a:latin typeface="Proxima Nova"/>
                <a:ea typeface="Proxima Nova"/>
                <a:cs typeface="Proxima Nova"/>
                <a:sym typeface="Proxima Nova"/>
              </a:rPr>
              <a:t>(Follow Along)</a:t>
            </a:r>
            <a:endParaRPr b="1" sz="3200">
              <a:solidFill>
                <a:srgbClr val="FFAB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24" name="Google Shape;924;p130"/>
          <p:cNvGrpSpPr/>
          <p:nvPr/>
        </p:nvGrpSpPr>
        <p:grpSpPr>
          <a:xfrm>
            <a:off x="1" y="4644950"/>
            <a:ext cx="9186636" cy="491700"/>
            <a:chOff x="-10911" y="4740300"/>
            <a:chExt cx="9186636" cy="491700"/>
          </a:xfrm>
        </p:grpSpPr>
        <p:sp>
          <p:nvSpPr>
            <p:cNvPr id="925" name="Google Shape;925;p130"/>
            <p:cNvSpPr/>
            <p:nvPr/>
          </p:nvSpPr>
          <p:spPr>
            <a:xfrm>
              <a:off x="-10900" y="4801150"/>
              <a:ext cx="91866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30"/>
            <p:cNvSpPr txBox="1"/>
            <p:nvPr/>
          </p:nvSpPr>
          <p:spPr>
            <a:xfrm>
              <a:off x="2248050" y="4791300"/>
              <a:ext cx="7575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927" name="Google Shape;927;p130"/>
            <p:cNvCxnSpPr/>
            <p:nvPr/>
          </p:nvCxnSpPr>
          <p:spPr>
            <a:xfrm>
              <a:off x="310530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928" name="Google Shape;928;p130"/>
            <p:cNvSpPr txBox="1"/>
            <p:nvPr/>
          </p:nvSpPr>
          <p:spPr>
            <a:xfrm>
              <a:off x="3965625" y="4801150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step1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29" name="Google Shape;929;p130"/>
            <p:cNvSpPr txBox="1"/>
            <p:nvPr/>
          </p:nvSpPr>
          <p:spPr>
            <a:xfrm>
              <a:off x="5364875" y="4795922"/>
              <a:ext cx="7047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step2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930" name="Google Shape;930;p130"/>
            <p:cNvCxnSpPr/>
            <p:nvPr/>
          </p:nvCxnSpPr>
          <p:spPr>
            <a:xfrm>
              <a:off x="4579525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931" name="Google Shape;931;p130"/>
            <p:cNvCxnSpPr/>
            <p:nvPr/>
          </p:nvCxnSpPr>
          <p:spPr>
            <a:xfrm>
              <a:off x="6158850" y="4994725"/>
              <a:ext cx="790800" cy="0"/>
            </a:xfrm>
            <a:prstGeom prst="straightConnector1">
              <a:avLst/>
            </a:prstGeom>
            <a:noFill/>
            <a:ln cap="flat" cmpd="sng" w="28575">
              <a:solidFill>
                <a:srgbClr val="B7B7B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932" name="Google Shape;932;p130"/>
            <p:cNvSpPr txBox="1"/>
            <p:nvPr/>
          </p:nvSpPr>
          <p:spPr>
            <a:xfrm>
              <a:off x="6929427" y="4795619"/>
              <a:ext cx="117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3" name="Google Shape;933;p130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3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934" name="Google Shape;934;p130"/>
            <p:cNvCxnSpPr/>
            <p:nvPr/>
          </p:nvCxnSpPr>
          <p:spPr>
            <a:xfrm>
              <a:off x="1930225" y="4740300"/>
              <a:ext cx="0" cy="4155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35" name="Google Shape;935;p130"/>
            <p:cNvSpPr/>
            <p:nvPr/>
          </p:nvSpPr>
          <p:spPr>
            <a:xfrm>
              <a:off x="31725" y="4801150"/>
              <a:ext cx="9144000" cy="342300"/>
            </a:xfrm>
            <a:prstGeom prst="rect">
              <a:avLst/>
            </a:prstGeom>
            <a:solidFill>
              <a:srgbClr val="39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30"/>
            <p:cNvSpPr txBox="1"/>
            <p:nvPr/>
          </p:nvSpPr>
          <p:spPr>
            <a:xfrm>
              <a:off x="2035400" y="4791300"/>
              <a:ext cx="8781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starter</a:t>
              </a:r>
              <a:endPara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7" name="Google Shape;937;p130"/>
            <p:cNvSpPr txBox="1"/>
            <p:nvPr/>
          </p:nvSpPr>
          <p:spPr>
            <a:xfrm>
              <a:off x="-10911" y="4784540"/>
              <a:ext cx="20463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>
                  <a:solidFill>
                    <a:srgbClr val="F3F3F3"/>
                  </a:solidFill>
                  <a:latin typeface="Avenir"/>
                  <a:ea typeface="Avenir"/>
                  <a:cs typeface="Avenir"/>
                  <a:sym typeface="Avenir"/>
                </a:rPr>
                <a:t>workshop 0 progress</a:t>
              </a:r>
              <a:endParaRPr i="1">
                <a:solidFill>
                  <a:srgbClr val="F3F3F3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cxnSp>
          <p:nvCxnSpPr>
            <p:cNvPr id="938" name="Google Shape;938;p130"/>
            <p:cNvCxnSpPr/>
            <p:nvPr/>
          </p:nvCxnSpPr>
          <p:spPr>
            <a:xfrm>
              <a:off x="1930038" y="4743900"/>
              <a:ext cx="0" cy="488100"/>
            </a:xfrm>
            <a:prstGeom prst="straightConnector1">
              <a:avLst/>
            </a:prstGeom>
            <a:noFill/>
            <a:ln cap="flat" cmpd="sng" w="3810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39" name="Google Shape;939;p130"/>
            <p:cNvSpPr txBox="1"/>
            <p:nvPr/>
          </p:nvSpPr>
          <p:spPr>
            <a:xfrm>
              <a:off x="8148625" y="4795625"/>
              <a:ext cx="9954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999999"/>
                  </a:solidFill>
                  <a:latin typeface="Open Sans"/>
                  <a:ea typeface="Open Sans"/>
                  <a:cs typeface="Open Sans"/>
                  <a:sym typeface="Open Sans"/>
                </a:rPr>
                <a:t>complete</a:t>
              </a:r>
              <a:endParaRPr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aphicFrame>
        <p:nvGraphicFramePr>
          <p:cNvPr id="940" name="Google Shape;940;p130"/>
          <p:cNvGraphicFramePr/>
          <p:nvPr/>
        </p:nvGraphicFramePr>
        <p:xfrm>
          <a:off x="2864250" y="4692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{1E9A2E5F-B46D-41F3-9139-EF23578CBBC9}</a:tableStyleId>
              </a:tblPr>
              <a:tblGrid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  <a:gridCol w="479025"/>
              </a:tblGrid>
              <a:tr h="24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5" name="Google Shape;945;p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0415" y="210639"/>
            <a:ext cx="3583170" cy="4722222"/>
          </a:xfrm>
          <a:prstGeom prst="rect">
            <a:avLst/>
          </a:prstGeom>
          <a:noFill/>
          <a:ln>
            <a:noFill/>
          </a:ln>
        </p:spPr>
      </p:pic>
      <p:sp>
        <p:nvSpPr>
          <p:cNvPr id="946" name="Google Shape;946;p131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1" name="Google Shape;951;p132"/>
          <p:cNvPicPr preferRelativeResize="0"/>
          <p:nvPr/>
        </p:nvPicPr>
        <p:blipFill rotWithShape="1">
          <a:blip r:embed="rId3">
            <a:alphaModFix/>
          </a:blip>
          <a:srcRect b="44582" l="0" r="0" t="0"/>
          <a:stretch/>
        </p:blipFill>
        <p:spPr>
          <a:xfrm>
            <a:off x="297585" y="758059"/>
            <a:ext cx="10243424" cy="56110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2" name="Google Shape;952;p132"/>
          <p:cNvCxnSpPr/>
          <p:nvPr/>
        </p:nvCxnSpPr>
        <p:spPr>
          <a:xfrm>
            <a:off x="249473" y="2552280"/>
            <a:ext cx="731400" cy="447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sp>
        <p:nvSpPr>
          <p:cNvPr id="953" name="Google Shape;953;p132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33"/>
          <p:cNvSpPr/>
          <p:nvPr/>
        </p:nvSpPr>
        <p:spPr>
          <a:xfrm rot="-5400000">
            <a:off x="4042751" y="1781096"/>
            <a:ext cx="1058400" cy="1581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95458"/>
          </a:solidFill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59" name="Google Shape;959;p133"/>
          <p:cNvPicPr preferRelativeResize="0"/>
          <p:nvPr/>
        </p:nvPicPr>
        <p:blipFill rotWithShape="1">
          <a:blip r:embed="rId3">
            <a:alphaModFix/>
          </a:blip>
          <a:srcRect b="51908" l="6690" r="43970" t="10375"/>
          <a:stretch/>
        </p:blipFill>
        <p:spPr>
          <a:xfrm>
            <a:off x="333246" y="1546805"/>
            <a:ext cx="3040681" cy="2297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60" name="Google Shape;960;p133"/>
          <p:cNvPicPr preferRelativeResize="0"/>
          <p:nvPr/>
        </p:nvPicPr>
        <p:blipFill rotWithShape="1">
          <a:blip r:embed="rId4">
            <a:alphaModFix/>
          </a:blip>
          <a:srcRect b="15254" l="0" r="36094" t="0"/>
          <a:stretch/>
        </p:blipFill>
        <p:spPr>
          <a:xfrm>
            <a:off x="5786086" y="1551103"/>
            <a:ext cx="2979860" cy="2335791"/>
          </a:xfrm>
          <a:prstGeom prst="rect">
            <a:avLst/>
          </a:prstGeom>
          <a:noFill/>
          <a:ln>
            <a:noFill/>
          </a:ln>
        </p:spPr>
      </p:pic>
      <p:sp>
        <p:nvSpPr>
          <p:cNvPr id="961" name="Google Shape;961;p133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34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We Need to Fill It.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967" name="Google Shape;967;p134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Let’s inspect where this is coming from! 🔍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63"/>
          <p:cNvSpPr/>
          <p:nvPr/>
        </p:nvSpPr>
        <p:spPr>
          <a:xfrm>
            <a:off x="510275" y="1149550"/>
            <a:ext cx="8287800" cy="558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git clone https://github.com/weblab-workshops/catbook-react.git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68" name="Google Shape;268;p63"/>
          <p:cNvSpPr txBox="1"/>
          <p:nvPr>
            <p:ph type="title"/>
          </p:nvPr>
        </p:nvSpPr>
        <p:spPr>
          <a:xfrm>
            <a:off x="628629" y="110637"/>
            <a:ext cx="78867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4500"/>
              <a:t>Git the Workshop!</a:t>
            </a:r>
            <a:endParaRPr sz="4500">
              <a:solidFill>
                <a:srgbClr val="396DFF"/>
              </a:solidFill>
            </a:endParaRPr>
          </a:p>
        </p:txBody>
      </p:sp>
      <p:pic>
        <p:nvPicPr>
          <p:cNvPr id="269" name="Google Shape;26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8849" y="1947800"/>
            <a:ext cx="4190674" cy="2968199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3"/>
          <p:cNvSpPr/>
          <p:nvPr/>
        </p:nvSpPr>
        <p:spPr>
          <a:xfrm>
            <a:off x="3100190" y="3711799"/>
            <a:ext cx="2727600" cy="4719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63"/>
          <p:cNvSpPr/>
          <p:nvPr/>
        </p:nvSpPr>
        <p:spPr>
          <a:xfrm>
            <a:off x="2885868" y="3791348"/>
            <a:ext cx="2727600" cy="4719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35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The Void</a:t>
            </a:r>
            <a:endParaRPr sz="5600"/>
          </a:p>
        </p:txBody>
      </p:sp>
      <p:sp>
        <p:nvSpPr>
          <p:cNvPr id="973" name="Google Shape;973;p135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Right click + click Inspect Element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4" name="Google Shape;974;p135"/>
          <p:cNvSpPr/>
          <p:nvPr/>
        </p:nvSpPr>
        <p:spPr>
          <a:xfrm>
            <a:off x="3387691" y="3623432"/>
            <a:ext cx="2359200" cy="229800"/>
          </a:xfrm>
          <a:prstGeom prst="rect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5" name="Google Shape;975;p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725" y="1910248"/>
            <a:ext cx="2121781" cy="30667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6" name="Google Shape;976;p135"/>
          <p:cNvCxnSpPr/>
          <p:nvPr/>
        </p:nvCxnSpPr>
        <p:spPr>
          <a:xfrm flipH="1" rot="10800000">
            <a:off x="5957385" y="4732648"/>
            <a:ext cx="1154700" cy="8700"/>
          </a:xfrm>
          <a:prstGeom prst="straightConnector1">
            <a:avLst/>
          </a:prstGeom>
          <a:noFill/>
          <a:ln cap="flat" cmpd="sng" w="76200">
            <a:solidFill>
              <a:srgbClr val="396DFF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977" name="Google Shape;977;p135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136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The Void</a:t>
            </a:r>
            <a:endParaRPr sz="5600"/>
          </a:p>
        </p:txBody>
      </p:sp>
      <p:pic>
        <p:nvPicPr>
          <p:cNvPr id="983" name="Google Shape;983;p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634" y="1262000"/>
            <a:ext cx="5648046" cy="3468736"/>
          </a:xfrm>
          <a:prstGeom prst="rect">
            <a:avLst/>
          </a:prstGeom>
          <a:noFill/>
          <a:ln>
            <a:noFill/>
          </a:ln>
        </p:spPr>
      </p:pic>
      <p:sp>
        <p:nvSpPr>
          <p:cNvPr id="984" name="Google Shape;984;p136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Google Shape;989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535" y="1303093"/>
            <a:ext cx="5564123" cy="3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Google Shape;990;p137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The Void</a:t>
            </a:r>
            <a:endParaRPr sz="5600"/>
          </a:p>
        </p:txBody>
      </p:sp>
      <p:sp>
        <p:nvSpPr>
          <p:cNvPr id="991" name="Google Shape;991;p137"/>
          <p:cNvSpPr/>
          <p:nvPr/>
        </p:nvSpPr>
        <p:spPr>
          <a:xfrm>
            <a:off x="851414" y="1154896"/>
            <a:ext cx="676500" cy="533700"/>
          </a:xfrm>
          <a:prstGeom prst="rect">
            <a:avLst/>
          </a:prstGeom>
          <a:noFill/>
          <a:ln cap="flat" cmpd="sng" w="114300">
            <a:solidFill>
              <a:srgbClr val="F954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137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38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Margin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998" name="Google Shape;998;p138"/>
          <p:cNvPicPr preferRelativeResize="0"/>
          <p:nvPr/>
        </p:nvPicPr>
        <p:blipFill rotWithShape="1">
          <a:blip r:embed="rId3">
            <a:alphaModFix/>
          </a:blip>
          <a:srcRect b="4440" l="0" r="85969" t="78236"/>
          <a:stretch/>
        </p:blipFill>
        <p:spPr>
          <a:xfrm>
            <a:off x="4618037" y="3138210"/>
            <a:ext cx="2878628" cy="1723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9" name="Google Shape;999;p138"/>
          <p:cNvPicPr preferRelativeResize="0"/>
          <p:nvPr/>
        </p:nvPicPr>
        <p:blipFill rotWithShape="1">
          <a:blip r:embed="rId4">
            <a:alphaModFix/>
          </a:blip>
          <a:srcRect b="49127" l="0" r="18837" t="0"/>
          <a:stretch/>
        </p:blipFill>
        <p:spPr>
          <a:xfrm>
            <a:off x="4618037" y="1514030"/>
            <a:ext cx="3811789" cy="162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0" name="Google Shape;1000;p1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5533" y="1514030"/>
            <a:ext cx="2757797" cy="199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001" name="Google Shape;1001;p138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39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Box Model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007" name="Google Shape;1007;p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476" y="1349064"/>
            <a:ext cx="4939167" cy="2445372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139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40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Box Model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014" name="Google Shape;1014;p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545" y="1714948"/>
            <a:ext cx="6499064" cy="2142888"/>
          </a:xfrm>
          <a:prstGeom prst="rect">
            <a:avLst/>
          </a:prstGeom>
          <a:noFill/>
          <a:ln>
            <a:noFill/>
          </a:ln>
        </p:spPr>
      </p:pic>
      <p:sp>
        <p:nvSpPr>
          <p:cNvPr id="1015" name="Google Shape;1015;p140"/>
          <p:cNvSpPr/>
          <p:nvPr/>
        </p:nvSpPr>
        <p:spPr>
          <a:xfrm>
            <a:off x="948445" y="2202398"/>
            <a:ext cx="912000" cy="164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6" name="Google Shape;1016;p140"/>
          <p:cNvSpPr/>
          <p:nvPr/>
        </p:nvSpPr>
        <p:spPr>
          <a:xfrm>
            <a:off x="5005564" y="2202398"/>
            <a:ext cx="912000" cy="164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7" name="Google Shape;1017;p140"/>
          <p:cNvSpPr/>
          <p:nvPr/>
        </p:nvSpPr>
        <p:spPr>
          <a:xfrm>
            <a:off x="5005564" y="2363133"/>
            <a:ext cx="912000" cy="164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8" name="Google Shape;1018;p140"/>
          <p:cNvSpPr/>
          <p:nvPr/>
        </p:nvSpPr>
        <p:spPr>
          <a:xfrm>
            <a:off x="5005564" y="2523867"/>
            <a:ext cx="912000" cy="164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9" name="Google Shape;1019;p140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41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Margin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025" name="Google Shape;1025;p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33" y="1514030"/>
            <a:ext cx="2757797" cy="199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Google Shape;1026;p141"/>
          <p:cNvPicPr preferRelativeResize="0"/>
          <p:nvPr/>
        </p:nvPicPr>
        <p:blipFill rotWithShape="1">
          <a:blip r:embed="rId4">
            <a:alphaModFix/>
          </a:blip>
          <a:srcRect b="47833" l="0" r="57253" t="8047"/>
          <a:stretch/>
        </p:blipFill>
        <p:spPr>
          <a:xfrm>
            <a:off x="705533" y="3630432"/>
            <a:ext cx="2840097" cy="673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7" name="Google Shape;1027;p141"/>
          <p:cNvPicPr preferRelativeResize="0"/>
          <p:nvPr/>
        </p:nvPicPr>
        <p:blipFill rotWithShape="1">
          <a:blip r:embed="rId5">
            <a:alphaModFix/>
          </a:blip>
          <a:srcRect b="49127" l="0" r="18837" t="0"/>
          <a:stretch/>
        </p:blipFill>
        <p:spPr>
          <a:xfrm>
            <a:off x="4536387" y="1514030"/>
            <a:ext cx="6548228" cy="27901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8" name="Google Shape;1028;p141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42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Ordering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034" name="Google Shape;1034;p142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Some CSS attributes can take multiple values, like padding and margin.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5" name="Google Shape;1035;p142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43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Ordering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041" name="Google Shape;1041;p143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Some CSS attributes can take multiple values, like padding and margin.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2" name="Google Shape;1042;p143"/>
          <p:cNvSpPr/>
          <p:nvPr/>
        </p:nvSpPr>
        <p:spPr>
          <a:xfrm>
            <a:off x="3052512" y="3082634"/>
            <a:ext cx="3039000" cy="1006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33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Google Shape;1043;p143"/>
          <p:cNvSpPr txBox="1"/>
          <p:nvPr/>
        </p:nvSpPr>
        <p:spPr>
          <a:xfrm>
            <a:off x="3930539" y="2685472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10px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4" name="Google Shape;1044;p143"/>
          <p:cNvSpPr txBox="1"/>
          <p:nvPr/>
        </p:nvSpPr>
        <p:spPr>
          <a:xfrm>
            <a:off x="5930174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10px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5" name="Google Shape;1045;p143"/>
          <p:cNvSpPr txBox="1"/>
          <p:nvPr/>
        </p:nvSpPr>
        <p:spPr>
          <a:xfrm>
            <a:off x="1779082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10px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6" name="Google Shape;1046;p143"/>
          <p:cNvSpPr txBox="1"/>
          <p:nvPr/>
        </p:nvSpPr>
        <p:spPr>
          <a:xfrm>
            <a:off x="3930539" y="4162087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10px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7" name="Google Shape;1047;p143"/>
          <p:cNvSpPr txBox="1"/>
          <p:nvPr/>
        </p:nvSpPr>
        <p:spPr>
          <a:xfrm>
            <a:off x="665965" y="2247150"/>
            <a:ext cx="28746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CC333F"/>
                </a:solidFill>
                <a:latin typeface="Courier New"/>
                <a:ea typeface="Courier New"/>
                <a:cs typeface="Courier New"/>
                <a:sym typeface="Courier New"/>
              </a:rPr>
              <a:t>margin: 10px;</a:t>
            </a:r>
            <a:endParaRPr sz="2500">
              <a:solidFill>
                <a:srgbClr val="CC333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8" name="Google Shape;1048;p143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144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Ordering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054" name="Google Shape;1054;p144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Some CSS attributes can take multiple values, like padding and margin.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5" name="Google Shape;1055;p144"/>
          <p:cNvSpPr/>
          <p:nvPr/>
        </p:nvSpPr>
        <p:spPr>
          <a:xfrm>
            <a:off x="3052512" y="3082634"/>
            <a:ext cx="3039000" cy="1006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33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144"/>
          <p:cNvSpPr txBox="1"/>
          <p:nvPr/>
        </p:nvSpPr>
        <p:spPr>
          <a:xfrm>
            <a:off x="3930539" y="2685472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7" name="Google Shape;1057;p144"/>
          <p:cNvSpPr txBox="1"/>
          <p:nvPr/>
        </p:nvSpPr>
        <p:spPr>
          <a:xfrm>
            <a:off x="5930174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8" name="Google Shape;1058;p144"/>
          <p:cNvSpPr txBox="1"/>
          <p:nvPr/>
        </p:nvSpPr>
        <p:spPr>
          <a:xfrm>
            <a:off x="1779082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9" name="Google Shape;1059;p144"/>
          <p:cNvSpPr txBox="1"/>
          <p:nvPr/>
        </p:nvSpPr>
        <p:spPr>
          <a:xfrm>
            <a:off x="3930539" y="4162087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0" name="Google Shape;1060;p144"/>
          <p:cNvSpPr txBox="1"/>
          <p:nvPr/>
        </p:nvSpPr>
        <p:spPr>
          <a:xfrm>
            <a:off x="665965" y="2247157"/>
            <a:ext cx="75759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CC333F"/>
                </a:solidFill>
                <a:latin typeface="Courier New"/>
                <a:ea typeface="Courier New"/>
                <a:cs typeface="Courier New"/>
                <a:sym typeface="Courier New"/>
              </a:rPr>
              <a:t>margin: 10px 20px;</a:t>
            </a:r>
            <a:endParaRPr sz="2500">
              <a:solidFill>
                <a:srgbClr val="CC333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1" name="Google Shape;1061;p144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64"/>
          <p:cNvSpPr/>
          <p:nvPr/>
        </p:nvSpPr>
        <p:spPr>
          <a:xfrm>
            <a:off x="499325" y="1080850"/>
            <a:ext cx="8287800" cy="1025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git clone https://github.com/weblab-workshops/catbook-react.git</a:t>
            </a:r>
            <a:endParaRPr sz="15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cd catbook-react</a:t>
            </a:r>
            <a:endParaRPr sz="15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7" name="Google Shape;277;p64"/>
          <p:cNvSpPr txBox="1"/>
          <p:nvPr>
            <p:ph type="title"/>
          </p:nvPr>
        </p:nvSpPr>
        <p:spPr>
          <a:xfrm>
            <a:off x="628629" y="110637"/>
            <a:ext cx="78867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4500"/>
              <a:t>Git the Workshop!</a:t>
            </a:r>
            <a:endParaRPr sz="4500">
              <a:solidFill>
                <a:srgbClr val="396DFF"/>
              </a:solidFill>
            </a:endParaRPr>
          </a:p>
        </p:txBody>
      </p:sp>
      <p:pic>
        <p:nvPicPr>
          <p:cNvPr id="278" name="Google Shape;278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4825" y="2086875"/>
            <a:ext cx="4423101" cy="313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145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Ordering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067" name="Google Shape;1067;p145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Some CSS attributes can take multiple values, like padding and margin.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8" name="Google Shape;1068;p145"/>
          <p:cNvSpPr/>
          <p:nvPr/>
        </p:nvSpPr>
        <p:spPr>
          <a:xfrm>
            <a:off x="3052512" y="3082634"/>
            <a:ext cx="3039000" cy="1006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33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9" name="Google Shape;1069;p145"/>
          <p:cNvSpPr txBox="1"/>
          <p:nvPr/>
        </p:nvSpPr>
        <p:spPr>
          <a:xfrm>
            <a:off x="3930539" y="2685472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0" name="Google Shape;1070;p145"/>
          <p:cNvSpPr txBox="1"/>
          <p:nvPr/>
        </p:nvSpPr>
        <p:spPr>
          <a:xfrm>
            <a:off x="5930174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1" name="Google Shape;1071;p145"/>
          <p:cNvSpPr txBox="1"/>
          <p:nvPr/>
        </p:nvSpPr>
        <p:spPr>
          <a:xfrm>
            <a:off x="1779082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2" name="Google Shape;1072;p145"/>
          <p:cNvSpPr txBox="1"/>
          <p:nvPr/>
        </p:nvSpPr>
        <p:spPr>
          <a:xfrm>
            <a:off x="3930539" y="4162087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3" name="Google Shape;1073;p145"/>
          <p:cNvSpPr txBox="1"/>
          <p:nvPr/>
        </p:nvSpPr>
        <p:spPr>
          <a:xfrm>
            <a:off x="665965" y="2247157"/>
            <a:ext cx="75759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CC333F"/>
                </a:solidFill>
                <a:latin typeface="Courier New"/>
                <a:ea typeface="Courier New"/>
                <a:cs typeface="Courier New"/>
                <a:sym typeface="Courier New"/>
              </a:rPr>
              <a:t>margin: 10px 20px 30px;</a:t>
            </a:r>
            <a:endParaRPr sz="2500">
              <a:solidFill>
                <a:srgbClr val="CC333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74" name="Google Shape;1074;p145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146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Ordering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080" name="Google Shape;1080;p146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Some CSS attributes can take multiple values, like padding and margin.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1" name="Google Shape;1081;p146"/>
          <p:cNvSpPr/>
          <p:nvPr/>
        </p:nvSpPr>
        <p:spPr>
          <a:xfrm>
            <a:off x="3052512" y="3082634"/>
            <a:ext cx="3039000" cy="1006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33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146"/>
          <p:cNvSpPr txBox="1"/>
          <p:nvPr/>
        </p:nvSpPr>
        <p:spPr>
          <a:xfrm>
            <a:off x="3930539" y="2685472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3" name="Google Shape;1083;p146"/>
          <p:cNvSpPr txBox="1"/>
          <p:nvPr/>
        </p:nvSpPr>
        <p:spPr>
          <a:xfrm>
            <a:off x="5930174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4" name="Google Shape;1084;p146"/>
          <p:cNvSpPr txBox="1"/>
          <p:nvPr/>
        </p:nvSpPr>
        <p:spPr>
          <a:xfrm>
            <a:off x="1779082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4</a:t>
            </a: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5" name="Google Shape;1085;p146"/>
          <p:cNvSpPr txBox="1"/>
          <p:nvPr/>
        </p:nvSpPr>
        <p:spPr>
          <a:xfrm>
            <a:off x="3930539" y="4162087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Open Sans"/>
                <a:ea typeface="Open Sans"/>
                <a:cs typeface="Open Sans"/>
                <a:sym typeface="Open Sans"/>
              </a:rPr>
              <a:t>30px</a:t>
            </a:r>
            <a:endParaRPr b="1"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6" name="Google Shape;1086;p146"/>
          <p:cNvSpPr txBox="1"/>
          <p:nvPr/>
        </p:nvSpPr>
        <p:spPr>
          <a:xfrm>
            <a:off x="665965" y="2247157"/>
            <a:ext cx="75759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CC333F"/>
                </a:solidFill>
                <a:latin typeface="Courier New"/>
                <a:ea typeface="Courier New"/>
                <a:cs typeface="Courier New"/>
                <a:sym typeface="Courier New"/>
              </a:rPr>
              <a:t>margin: 10px 20px 30px 40px;</a:t>
            </a:r>
            <a:endParaRPr sz="2500">
              <a:solidFill>
                <a:srgbClr val="CC333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7" name="Google Shape;1087;p146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47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Ordering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093" name="Google Shape;1093;p147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Some CSS attributes can take multiple values, like padding and margin.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4" name="Google Shape;1094;p147"/>
          <p:cNvSpPr/>
          <p:nvPr/>
        </p:nvSpPr>
        <p:spPr>
          <a:xfrm>
            <a:off x="3052512" y="3082634"/>
            <a:ext cx="3039000" cy="1006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33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147"/>
          <p:cNvSpPr txBox="1"/>
          <p:nvPr/>
        </p:nvSpPr>
        <p:spPr>
          <a:xfrm>
            <a:off x="3930539" y="2685472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6" name="Google Shape;1096;p147"/>
          <p:cNvSpPr txBox="1"/>
          <p:nvPr/>
        </p:nvSpPr>
        <p:spPr>
          <a:xfrm>
            <a:off x="5930174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1, 2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7" name="Google Shape;1097;p147"/>
          <p:cNvSpPr txBox="1"/>
          <p:nvPr/>
        </p:nvSpPr>
        <p:spPr>
          <a:xfrm>
            <a:off x="1779082" y="3446178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1, 2, 4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8" name="Google Shape;1098;p147"/>
          <p:cNvSpPr txBox="1"/>
          <p:nvPr/>
        </p:nvSpPr>
        <p:spPr>
          <a:xfrm>
            <a:off x="3930539" y="4162087"/>
            <a:ext cx="1273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275" lIns="64275" spcFirstLastPara="1" rIns="64275" wrap="square" tIns="6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Open Sans"/>
                <a:ea typeface="Open Sans"/>
                <a:cs typeface="Open Sans"/>
                <a:sym typeface="Open Sans"/>
              </a:rPr>
              <a:t>1, 3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3" name="Google Shape;1103;p148"/>
          <p:cNvPicPr preferRelativeResize="0"/>
          <p:nvPr/>
        </p:nvPicPr>
        <p:blipFill rotWithShape="1">
          <a:blip r:embed="rId3">
            <a:alphaModFix/>
          </a:blip>
          <a:srcRect b="0" l="0" r="0" t="10241"/>
          <a:stretch/>
        </p:blipFill>
        <p:spPr>
          <a:xfrm>
            <a:off x="406705" y="1433663"/>
            <a:ext cx="4895349" cy="4343178"/>
          </a:xfrm>
          <a:prstGeom prst="rect">
            <a:avLst/>
          </a:prstGeom>
          <a:noFill/>
          <a:ln>
            <a:noFill/>
          </a:ln>
        </p:spPr>
      </p:pic>
      <p:sp>
        <p:nvSpPr>
          <p:cNvPr id="1104" name="Google Shape;1104;p148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Blank Space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105" name="Google Shape;1105;p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1224" y="1388547"/>
            <a:ext cx="4141466" cy="32640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6" name="Google Shape;1106;p148"/>
          <p:cNvCxnSpPr/>
          <p:nvPr/>
        </p:nvCxnSpPr>
        <p:spPr>
          <a:xfrm>
            <a:off x="72088" y="1469259"/>
            <a:ext cx="731400" cy="44700"/>
          </a:xfrm>
          <a:prstGeom prst="straightConnector1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cxnSp>
        <p:nvCxnSpPr>
          <p:cNvPr id="1107" name="Google Shape;1107;p148"/>
          <p:cNvCxnSpPr/>
          <p:nvPr/>
        </p:nvCxnSpPr>
        <p:spPr>
          <a:xfrm>
            <a:off x="4457760" y="1429075"/>
            <a:ext cx="731400" cy="44700"/>
          </a:xfrm>
          <a:prstGeom prst="straightConnector1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cxnSp>
        <p:nvCxnSpPr>
          <p:cNvPr id="1108" name="Google Shape;1108;p148"/>
          <p:cNvCxnSpPr/>
          <p:nvPr/>
        </p:nvCxnSpPr>
        <p:spPr>
          <a:xfrm rot="10800000">
            <a:off x="5939133" y="1562933"/>
            <a:ext cx="505500" cy="288900"/>
          </a:xfrm>
          <a:prstGeom prst="straightConnector1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cxnSp>
        <p:nvCxnSpPr>
          <p:cNvPr id="1109" name="Google Shape;1109;p148"/>
          <p:cNvCxnSpPr/>
          <p:nvPr/>
        </p:nvCxnSpPr>
        <p:spPr>
          <a:xfrm rot="10800000">
            <a:off x="1276904" y="1603117"/>
            <a:ext cx="505500" cy="288900"/>
          </a:xfrm>
          <a:prstGeom prst="straightConnector1">
            <a:avLst/>
          </a:prstGeom>
          <a:noFill/>
          <a:ln cap="flat" cmpd="sng" w="38100">
            <a:solidFill>
              <a:srgbClr val="F95458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cxnSp>
      <p:sp>
        <p:nvSpPr>
          <p:cNvPr id="1110" name="Google Shape;1110;p148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149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Padding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116" name="Google Shape;1116;p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525" y="1798506"/>
            <a:ext cx="3767213" cy="85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7" name="Google Shape;1117;p1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9793" y="2936883"/>
            <a:ext cx="2913311" cy="1446610"/>
          </a:xfrm>
          <a:prstGeom prst="rect">
            <a:avLst/>
          </a:prstGeom>
          <a:noFill/>
          <a:ln>
            <a:noFill/>
          </a:ln>
        </p:spPr>
      </p:pic>
      <p:sp>
        <p:nvSpPr>
          <p:cNvPr id="1118" name="Google Shape;1118;p149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150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Padding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124" name="Google Shape;1124;p150"/>
          <p:cNvSpPr txBox="1"/>
          <p:nvPr/>
        </p:nvSpPr>
        <p:spPr>
          <a:xfrm>
            <a:off x="612387" y="1303093"/>
            <a:ext cx="7909800" cy="3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venir"/>
              <a:buNone/>
            </a:pPr>
            <a:r>
              <a:rPr lang="en-US" sz="2500">
                <a:solidFill>
                  <a:srgbClr val="0A369D"/>
                </a:solidFill>
                <a:latin typeface="Open Sans"/>
                <a:ea typeface="Open Sans"/>
                <a:cs typeface="Open Sans"/>
                <a:sym typeface="Open Sans"/>
              </a:rPr>
              <a:t>We could arbitrarily add some px padding, but...</a:t>
            </a:r>
            <a:endParaRPr sz="2500">
              <a:solidFill>
                <a:srgbClr val="0A369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5" name="Google Shape;1125;p150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151"/>
          <p:cNvSpPr txBox="1"/>
          <p:nvPr>
            <p:ph type="title"/>
          </p:nvPr>
        </p:nvSpPr>
        <p:spPr>
          <a:xfrm>
            <a:off x="628629" y="1823080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8pt Grid System</a:t>
            </a:r>
            <a:endParaRPr sz="5600">
              <a:solidFill>
                <a:srgbClr val="396DFF"/>
              </a:solidFill>
            </a:endParaRPr>
          </a:p>
        </p:txBody>
      </p:sp>
      <p:sp>
        <p:nvSpPr>
          <p:cNvPr id="1131" name="Google Shape;1131;p151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152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8pt Grid System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137" name="Google Shape;1137;p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233" y="1656268"/>
            <a:ext cx="4923032" cy="1613659"/>
          </a:xfrm>
          <a:prstGeom prst="rect">
            <a:avLst/>
          </a:prstGeom>
          <a:noFill/>
          <a:ln>
            <a:noFill/>
          </a:ln>
        </p:spPr>
      </p:pic>
      <p:sp>
        <p:nvSpPr>
          <p:cNvPr id="1138" name="Google Shape;1138;p152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153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8pt Grid System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144" name="Google Shape;1144;p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25" y="1514030"/>
            <a:ext cx="2366627" cy="2305310"/>
          </a:xfrm>
          <a:prstGeom prst="rect">
            <a:avLst/>
          </a:prstGeom>
          <a:noFill/>
          <a:ln>
            <a:noFill/>
          </a:ln>
        </p:spPr>
      </p:pic>
      <p:sp>
        <p:nvSpPr>
          <p:cNvPr id="1145" name="Google Shape;1145;p153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154"/>
          <p:cNvSpPr txBox="1"/>
          <p:nvPr>
            <p:ph type="title"/>
          </p:nvPr>
        </p:nvSpPr>
        <p:spPr>
          <a:xfrm>
            <a:off x="623883" y="231478"/>
            <a:ext cx="78867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275" lIns="64275" spcFirstLastPara="1" rIns="64275" wrap="square" tIns="6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sz="5600"/>
              <a:t>8pt Grid System</a:t>
            </a:r>
            <a:endParaRPr sz="5600">
              <a:solidFill>
                <a:srgbClr val="396DFF"/>
              </a:solidFill>
            </a:endParaRPr>
          </a:p>
        </p:txBody>
      </p:sp>
      <p:pic>
        <p:nvPicPr>
          <p:cNvPr id="1151" name="Google Shape;1151;p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25" y="1514030"/>
            <a:ext cx="2366627" cy="2305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2" name="Google Shape;1152;p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6883" y="1594397"/>
            <a:ext cx="3572807" cy="1107438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154"/>
          <p:cNvSpPr/>
          <p:nvPr/>
        </p:nvSpPr>
        <p:spPr>
          <a:xfrm>
            <a:off x="4081429" y="2102504"/>
            <a:ext cx="4249500" cy="298500"/>
          </a:xfrm>
          <a:prstGeom prst="rect">
            <a:avLst/>
          </a:prstGeom>
          <a:solidFill>
            <a:srgbClr val="000000">
              <a:alpha val="72160"/>
            </a:srgbClr>
          </a:solidFill>
          <a:ln>
            <a:noFill/>
          </a:ln>
        </p:spPr>
        <p:txBody>
          <a:bodyPr anchorCtr="0" anchor="ctr" bIns="32125" lIns="64275" spcFirstLastPara="1" rIns="64275" wrap="square" tIns="32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4" name="Google Shape;1154;p154"/>
          <p:cNvSpPr/>
          <p:nvPr/>
        </p:nvSpPr>
        <p:spPr>
          <a:xfrm>
            <a:off x="6255249" y="0"/>
            <a:ext cx="2888700" cy="596700"/>
          </a:xfrm>
          <a:prstGeom prst="roundRect">
            <a:avLst>
              <a:gd fmla="val 16667" name="adj"/>
            </a:avLst>
          </a:prstGeom>
          <a:solidFill>
            <a:srgbClr val="1E1E1E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reset --hard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git checkout </a:t>
            </a:r>
            <a:r>
              <a:rPr b="1" lang="en-US" sz="15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w0-step7</a:t>
            </a:r>
            <a:endParaRPr sz="15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eb.lab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web.lab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